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4"/>
  </p:sldMasterIdLst>
  <p:notesMasterIdLst>
    <p:notesMasterId r:id="rId16"/>
  </p:notesMasterIdLst>
  <p:sldIdLst>
    <p:sldId id="3322" r:id="rId5"/>
    <p:sldId id="4169" r:id="rId6"/>
    <p:sldId id="4207" r:id="rId7"/>
    <p:sldId id="4206" r:id="rId8"/>
    <p:sldId id="4238" r:id="rId9"/>
    <p:sldId id="4239" r:id="rId10"/>
    <p:sldId id="4240" r:id="rId11"/>
    <p:sldId id="4241" r:id="rId12"/>
    <p:sldId id="4245" r:id="rId13"/>
    <p:sldId id="4242" r:id="rId14"/>
    <p:sldId id="4243" r:id="rId1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4472C4"/>
    <a:srgbClr val="3C0041"/>
    <a:srgbClr val="CFD5EA"/>
    <a:srgbClr val="E9EBF5"/>
    <a:srgbClr val="8FAADC"/>
    <a:srgbClr val="FF9900"/>
    <a:srgbClr val="CC99FF"/>
    <a:srgbClr val="F0DEEA"/>
    <a:srgbClr val="AF9B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96357" autoAdjust="0"/>
  </p:normalViewPr>
  <p:slideViewPr>
    <p:cSldViewPr snapToGrid="0">
      <p:cViewPr varScale="1">
        <p:scale>
          <a:sx n="100" d="100"/>
          <a:sy n="100" d="100"/>
        </p:scale>
        <p:origin x="10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3D7CD-31A3-4174-AB11-830743F0454F}" type="datetimeFigureOut">
              <a:rPr lang="fr-FR" smtClean="0"/>
              <a:t>12/12/2024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030BD-FA1A-4929-B067-E32BF8D36DDE}" type="slidenum">
              <a:rPr lang="fr-FR" smtClean="0"/>
              <a:t>‹N°›</a:t>
            </a:fld>
            <a:endParaRPr lang="fr-FR"/>
          </a:p>
        </p:txBody>
      </p:sp>
    </p:spTree>
    <p:extLst>
      <p:ext uri="{BB962C8B-B14F-4D97-AF65-F5344CB8AC3E}">
        <p14:creationId xmlns:p14="http://schemas.microsoft.com/office/powerpoint/2010/main" val="539109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20EFAA-FB18-41EB-848B-293141B344B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A0F9D0B-07B2-442D-B756-CAAEABAE6E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2FFB69CD-4B50-42A5-BF28-098FE630EB14}"/>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F14059DF-04C3-45CF-8381-E8956D4706C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96836F3-2247-436D-8A48-53B5B013F9BE}"/>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1063977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663362-3B69-4359-A373-2BAE8B3F509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F816716-BBA5-4D08-BBC9-B1B0DACC704C}"/>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978C5B1-9931-468A-A3D7-D23E39AC6D59}"/>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F8A5CF31-8121-43AF-ADCA-FE6997D1869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F9ADB8C-16F9-47C2-BA66-92CF092504C5}"/>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69354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FA089B1-92AB-4A69-A1BD-D20EF0758E9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1EF8B0E-7665-4F4D-9050-4DF3686966EC}"/>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69456E3-A6EF-4293-8979-F789CA00C664}"/>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D5BA77DD-503F-4B77-80ED-5EB739540C5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8CB89F8-C613-4301-A91D-F0928212A973}"/>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3423858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1319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BC0C42-75EA-406E-90B5-C02AB63B4E4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CC40096-ACF8-49A2-975A-ADD3170DFB71}"/>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44BE692-8267-425B-BEE0-23EA6FD6EDFC}"/>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D6E22CA2-56BA-4D80-B15F-BE9BF4DC0F6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05397A5-6F23-4DC2-A8E1-AC0E8FA8872A}"/>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180239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92EF56-64C8-48C3-9F32-942BD9B5270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7178253-4D34-4EAB-B240-D2D857FA64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8FEBE009-0887-46C3-B300-A085A6CA3784}"/>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B319791A-A2F8-4647-B566-A10C7A133EB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9C88CCA-67FD-4A53-A5E4-A1399B231364}"/>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1238706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4CAD80-1C0F-4DEA-8C79-41C7FDEFB44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8EDB087-A836-4F7A-A683-5EA11A6B335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BD979A4-EDA5-49BB-99D1-A391FBEEBB0C}"/>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0C08A5B-56A2-4508-AF30-D03B6FAC57FE}"/>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6" name="Espace réservé du pied de page 5">
            <a:extLst>
              <a:ext uri="{FF2B5EF4-FFF2-40B4-BE49-F238E27FC236}">
                <a16:creationId xmlns:a16="http://schemas.microsoft.com/office/drawing/2014/main" id="{46D94C54-598E-418A-BE9C-226E475CD28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47FB492-F837-46A5-A57B-1D70693ACDCD}"/>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3101993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1D1557-5100-41B1-B0DA-F8DD61BFDF0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0FDA5F0-5C90-4651-80CF-E0AB5ED2E6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DFEE0F09-CE3F-4CD9-925A-C7673834818C}"/>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795D763-FD49-4F3F-8E1D-BF9BBAB4A6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29285EA9-1E53-4CC0-AF16-67366F7B9BA8}"/>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850F5A8-350E-4EA5-9C0B-9DEB809AB55B}"/>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8" name="Espace réservé du pied de page 7">
            <a:extLst>
              <a:ext uri="{FF2B5EF4-FFF2-40B4-BE49-F238E27FC236}">
                <a16:creationId xmlns:a16="http://schemas.microsoft.com/office/drawing/2014/main" id="{CFD6AC92-CD81-4509-8428-D8EBC0ED87A1}"/>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F822D1F-40AE-4560-85CC-1ACA9A62D48E}"/>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1449678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6D4D48-081B-4981-B800-BDB2997915D8}"/>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C08A268-9885-4042-939B-AA19BBD5B279}"/>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4" name="Espace réservé du pied de page 3">
            <a:extLst>
              <a:ext uri="{FF2B5EF4-FFF2-40B4-BE49-F238E27FC236}">
                <a16:creationId xmlns:a16="http://schemas.microsoft.com/office/drawing/2014/main" id="{EB61B228-AB64-4FE3-8DD7-29D1B565386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0A102A38-508F-48EE-8D36-C72DC38BD404}"/>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3723997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4AF6932-A265-404B-8148-A3F239A48C3B}"/>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3" name="Espace réservé du pied de page 2">
            <a:extLst>
              <a:ext uri="{FF2B5EF4-FFF2-40B4-BE49-F238E27FC236}">
                <a16:creationId xmlns:a16="http://schemas.microsoft.com/office/drawing/2014/main" id="{F5779B89-E02A-4934-ABC3-5F7E95F586C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0DBC32F-DB3D-4464-A6AE-1C36725415ED}"/>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453511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76A035-370E-4258-B18C-BBB6A059843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BBB48354-AF9F-48E1-A7ED-5720FD1CAF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FA6242B-5051-4CE6-A18A-B6BB906A13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0169656D-DAB3-4ADD-8599-B1DD8ED25F16}"/>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6" name="Espace réservé du pied de page 5">
            <a:extLst>
              <a:ext uri="{FF2B5EF4-FFF2-40B4-BE49-F238E27FC236}">
                <a16:creationId xmlns:a16="http://schemas.microsoft.com/office/drawing/2014/main" id="{0FB6C146-F2CC-4FBC-B5AA-4D61FCDFEBC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8F870AA-1492-457F-BF1F-CD117F6D9ACC}"/>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2443657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9A5259-213E-4AF3-8895-AAA31DFA3D6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C99CD18-AA11-4D01-ABC6-5918DAC9B4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FB1DBFE-79C5-49FB-BEF5-D4EC8B4E6A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62F1E55-A5F3-41B7-A761-1C7DAEB7F081}"/>
              </a:ext>
            </a:extLst>
          </p:cNvPr>
          <p:cNvSpPr>
            <a:spLocks noGrp="1"/>
          </p:cNvSpPr>
          <p:nvPr>
            <p:ph type="dt" sz="half" idx="10"/>
          </p:nvPr>
        </p:nvSpPr>
        <p:spPr/>
        <p:txBody>
          <a:bodyPr/>
          <a:lstStyle/>
          <a:p>
            <a:fld id="{D7F2E9BB-2296-4A3E-877A-D76AFBBAA78E}" type="datetimeFigureOut">
              <a:rPr lang="fr-FR" smtClean="0"/>
              <a:t>12/12/2024</a:t>
            </a:fld>
            <a:endParaRPr lang="fr-FR"/>
          </a:p>
        </p:txBody>
      </p:sp>
      <p:sp>
        <p:nvSpPr>
          <p:cNvPr id="6" name="Espace réservé du pied de page 5">
            <a:extLst>
              <a:ext uri="{FF2B5EF4-FFF2-40B4-BE49-F238E27FC236}">
                <a16:creationId xmlns:a16="http://schemas.microsoft.com/office/drawing/2014/main" id="{7F36C5F2-96BC-4872-BF61-41DDA774A80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E63F4C-3F40-4148-81CD-E49182B2C933}"/>
              </a:ext>
            </a:extLst>
          </p:cNvPr>
          <p:cNvSpPr>
            <a:spLocks noGrp="1"/>
          </p:cNvSpPr>
          <p:nvPr>
            <p:ph type="sldNum" sz="quarter" idx="12"/>
          </p:nvPr>
        </p:nvSpPr>
        <p:spPr/>
        <p:txBody>
          <a:bodyPr/>
          <a:lstStyle/>
          <a:p>
            <a:fld id="{B4F3D293-C0C5-4603-A889-BC81A95B6502}" type="slidenum">
              <a:rPr lang="fr-FR" smtClean="0"/>
              <a:t>‹N°›</a:t>
            </a:fld>
            <a:endParaRPr lang="fr-FR"/>
          </a:p>
        </p:txBody>
      </p:sp>
    </p:spTree>
    <p:extLst>
      <p:ext uri="{BB962C8B-B14F-4D97-AF65-F5344CB8AC3E}">
        <p14:creationId xmlns:p14="http://schemas.microsoft.com/office/powerpoint/2010/main" val="968755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A9B5CC1-CC99-4A5A-B31F-A8653F71787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2C99A350-5338-4D1F-8001-2EA98D2DFC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AD2C168-7C02-412E-A8E5-6E9906A99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F2E9BB-2296-4A3E-877A-D76AFBBAA78E}" type="datetimeFigureOut">
              <a:rPr lang="fr-FR" smtClean="0"/>
              <a:t>12/12/2024</a:t>
            </a:fld>
            <a:endParaRPr lang="fr-FR"/>
          </a:p>
        </p:txBody>
      </p:sp>
      <p:sp>
        <p:nvSpPr>
          <p:cNvPr id="5" name="Espace réservé du pied de page 4">
            <a:extLst>
              <a:ext uri="{FF2B5EF4-FFF2-40B4-BE49-F238E27FC236}">
                <a16:creationId xmlns:a16="http://schemas.microsoft.com/office/drawing/2014/main" id="{1C4A87A6-7357-43DF-A67A-BA618F6D72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4BE6ECD-5FBE-40A8-B8E2-9D58C79248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F3D293-C0C5-4603-A889-BC81A95B6502}" type="slidenum">
              <a:rPr lang="fr-FR" smtClean="0"/>
              <a:t>‹N°›</a:t>
            </a:fld>
            <a:endParaRPr lang="fr-FR"/>
          </a:p>
        </p:txBody>
      </p:sp>
    </p:spTree>
    <p:extLst>
      <p:ext uri="{BB962C8B-B14F-4D97-AF65-F5344CB8AC3E}">
        <p14:creationId xmlns:p14="http://schemas.microsoft.com/office/powerpoint/2010/main" val="2227120375"/>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F45260C-C41E-4A51-8EDF-F13915C82F8B}"/>
              </a:ext>
            </a:extLst>
          </p:cNvPr>
          <p:cNvSpPr/>
          <p:nvPr/>
        </p:nvSpPr>
        <p:spPr>
          <a:xfrm>
            <a:off x="0" y="1561693"/>
            <a:ext cx="12192000" cy="1617784"/>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dirty="0">
              <a:solidFill>
                <a:schemeClr val="accent2">
                  <a:lumMod val="50000"/>
                </a:schemeClr>
              </a:solidFill>
              <a:latin typeface="Impact" panose="020B0806030902050204" pitchFamily="34" charset="0"/>
            </a:endParaRPr>
          </a:p>
          <a:p>
            <a:pPr algn="ctr"/>
            <a:r>
              <a:rPr lang="fr-FR" sz="2800" dirty="0">
                <a:solidFill>
                  <a:schemeClr val="accent2">
                    <a:lumMod val="50000"/>
                  </a:schemeClr>
                </a:solidFill>
                <a:latin typeface="BankGothic Md BT" panose="020B0807020203060204" pitchFamily="34" charset="0"/>
              </a:rPr>
              <a:t>APPEL D'OFFRES n° 31/AOO/BKAM/2024</a:t>
            </a:r>
            <a:endParaRPr lang="fr-FR" dirty="0">
              <a:solidFill>
                <a:schemeClr val="accent2">
                  <a:lumMod val="50000"/>
                </a:schemeClr>
              </a:solidFill>
              <a:latin typeface="BankGothic Md BT" panose="020B0807020203060204" pitchFamily="34" charset="0"/>
            </a:endParaRPr>
          </a:p>
          <a:p>
            <a:pPr algn="ctr"/>
            <a:r>
              <a:rPr lang="fr-FR" dirty="0">
                <a:solidFill>
                  <a:schemeClr val="accent2">
                    <a:lumMod val="50000"/>
                  </a:schemeClr>
                </a:solidFill>
                <a:latin typeface="BankGothic Md BT" panose="020B0807020203060204" pitchFamily="34" charset="0"/>
              </a:rPr>
              <a:t>CONSTRUCTION DE L’AGENCE BANK AL MAGHRIB ERRACHIDIA</a:t>
            </a:r>
          </a:p>
          <a:p>
            <a:pPr algn="ctr"/>
            <a:r>
              <a:rPr lang="fr-FR" dirty="0">
                <a:solidFill>
                  <a:schemeClr val="accent2">
                    <a:lumMod val="50000"/>
                  </a:schemeClr>
                </a:solidFill>
                <a:latin typeface="BankGothic Md BT" panose="020B0807020203060204" pitchFamily="34" charset="0"/>
              </a:rPr>
              <a:t>PRESENTATION DU PROJET</a:t>
            </a:r>
          </a:p>
          <a:p>
            <a:pPr algn="ctr"/>
            <a:r>
              <a:rPr lang="fr-FR" dirty="0">
                <a:solidFill>
                  <a:schemeClr val="accent2">
                    <a:lumMod val="50000"/>
                  </a:schemeClr>
                </a:solidFill>
                <a:latin typeface="BankGothic Md BT" panose="020B0807020203060204" pitchFamily="34" charset="0"/>
              </a:rPr>
              <a:t>DECEMBRE 2024</a:t>
            </a:r>
          </a:p>
          <a:p>
            <a:pPr algn="ctr"/>
            <a:r>
              <a:rPr lang="fr-FR" sz="2800" dirty="0">
                <a:solidFill>
                  <a:schemeClr val="accent2">
                    <a:lumMod val="50000"/>
                  </a:schemeClr>
                </a:solidFill>
                <a:latin typeface="Impact" panose="020B0806030902050204" pitchFamily="34" charset="0"/>
              </a:rPr>
              <a:t>                                      </a:t>
            </a:r>
            <a:endParaRPr lang="fr-FR" sz="1400" dirty="0">
              <a:solidFill>
                <a:schemeClr val="accent2">
                  <a:lumMod val="50000"/>
                </a:schemeClr>
              </a:solidFill>
            </a:endParaRPr>
          </a:p>
        </p:txBody>
      </p:sp>
      <p:pic>
        <p:nvPicPr>
          <p:cNvPr id="1026" name="Image 1">
            <a:extLst>
              <a:ext uri="{FF2B5EF4-FFF2-40B4-BE49-F238E27FC236}">
                <a16:creationId xmlns:a16="http://schemas.microsoft.com/office/drawing/2014/main" id="{7512FCC9-7360-06CF-C2B4-A55197F310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1895" y="161518"/>
            <a:ext cx="202882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a:extLst>
              <a:ext uri="{FF2B5EF4-FFF2-40B4-BE49-F238E27FC236}">
                <a16:creationId xmlns:a16="http://schemas.microsoft.com/office/drawing/2014/main" id="{98A54359-A858-3C40-5B22-9100CA88C6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61773" y="3460183"/>
            <a:ext cx="6868453" cy="3236299"/>
          </a:xfrm>
          <a:prstGeom prst="rect">
            <a:avLst/>
          </a:prstGeom>
        </p:spPr>
      </p:pic>
    </p:spTree>
    <p:extLst>
      <p:ext uri="{BB962C8B-B14F-4D97-AF65-F5344CB8AC3E}">
        <p14:creationId xmlns:p14="http://schemas.microsoft.com/office/powerpoint/2010/main" val="2948728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88990CE7-6D28-6FD4-C896-349AA79CE64A}"/>
              </a:ext>
            </a:extLst>
          </p:cNvPr>
          <p:cNvGraphicFramePr>
            <a:graphicFrameLocks noGrp="1"/>
          </p:cNvGraphicFramePr>
          <p:nvPr>
            <p:extLst>
              <p:ext uri="{D42A27DB-BD31-4B8C-83A1-F6EECF244321}">
                <p14:modId xmlns:p14="http://schemas.microsoft.com/office/powerpoint/2010/main" val="1552010247"/>
              </p:ext>
            </p:extLst>
          </p:nvPr>
        </p:nvGraphicFramePr>
        <p:xfrm>
          <a:off x="537882" y="331694"/>
          <a:ext cx="10892118" cy="6035404"/>
        </p:xfrm>
        <a:graphic>
          <a:graphicData uri="http://schemas.openxmlformats.org/drawingml/2006/table">
            <a:tbl>
              <a:tblPr firstRow="1" firstCol="1" bandRow="1"/>
              <a:tblGrid>
                <a:gridCol w="1614366">
                  <a:extLst>
                    <a:ext uri="{9D8B030D-6E8A-4147-A177-3AD203B41FA5}">
                      <a16:colId xmlns:a16="http://schemas.microsoft.com/office/drawing/2014/main" val="2057714173"/>
                    </a:ext>
                  </a:extLst>
                </a:gridCol>
                <a:gridCol w="1196188">
                  <a:extLst>
                    <a:ext uri="{9D8B030D-6E8A-4147-A177-3AD203B41FA5}">
                      <a16:colId xmlns:a16="http://schemas.microsoft.com/office/drawing/2014/main" val="2183898887"/>
                    </a:ext>
                  </a:extLst>
                </a:gridCol>
                <a:gridCol w="3982716">
                  <a:extLst>
                    <a:ext uri="{9D8B030D-6E8A-4147-A177-3AD203B41FA5}">
                      <a16:colId xmlns:a16="http://schemas.microsoft.com/office/drawing/2014/main" val="2098600887"/>
                    </a:ext>
                  </a:extLst>
                </a:gridCol>
                <a:gridCol w="2848737">
                  <a:extLst>
                    <a:ext uri="{9D8B030D-6E8A-4147-A177-3AD203B41FA5}">
                      <a16:colId xmlns:a16="http://schemas.microsoft.com/office/drawing/2014/main" val="1236791578"/>
                    </a:ext>
                  </a:extLst>
                </a:gridCol>
                <a:gridCol w="942430">
                  <a:extLst>
                    <a:ext uri="{9D8B030D-6E8A-4147-A177-3AD203B41FA5}">
                      <a16:colId xmlns:a16="http://schemas.microsoft.com/office/drawing/2014/main" val="956489612"/>
                    </a:ext>
                  </a:extLst>
                </a:gridCol>
                <a:gridCol w="307681">
                  <a:extLst>
                    <a:ext uri="{9D8B030D-6E8A-4147-A177-3AD203B41FA5}">
                      <a16:colId xmlns:a16="http://schemas.microsoft.com/office/drawing/2014/main" val="3801879972"/>
                    </a:ext>
                  </a:extLst>
                </a:gridCol>
              </a:tblGrid>
              <a:tr h="322730">
                <a:tc>
                  <a:txBody>
                    <a:bodyPr/>
                    <a:lstStyle/>
                    <a:p>
                      <a:pPr algn="ctr"/>
                      <a:r>
                        <a:rPr lang="fr-FR" sz="1100" b="1" dirty="0">
                          <a:solidFill>
                            <a:srgbClr val="000000"/>
                          </a:solidFill>
                          <a:effectLst/>
                          <a:latin typeface="Calibri" panose="020F0502020204030204" pitchFamily="34" charset="0"/>
                          <a:ea typeface="Times New Roman" panose="02020603050405020304" pitchFamily="18" charset="0"/>
                        </a:rPr>
                        <a:t>Sous Lot</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ctr"/>
                      <a:r>
                        <a:rPr lang="fr-FR" sz="1100" b="1">
                          <a:solidFill>
                            <a:srgbClr val="000000"/>
                          </a:solidFill>
                          <a:effectLst/>
                          <a:latin typeface="Calibri" panose="020F0502020204030204" pitchFamily="34" charset="0"/>
                          <a:ea typeface="Times New Roman" panose="02020603050405020304" pitchFamily="18" charset="0"/>
                        </a:rPr>
                        <a:t>N° de Prix</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ctr"/>
                      <a:r>
                        <a:rPr lang="fr-FR" sz="1100" b="1">
                          <a:solidFill>
                            <a:srgbClr val="000000"/>
                          </a:solidFill>
                          <a:effectLst/>
                          <a:latin typeface="Calibri" panose="020F0502020204030204" pitchFamily="34" charset="0"/>
                          <a:ea typeface="Times New Roman" panose="02020603050405020304" pitchFamily="18" charset="0"/>
                        </a:rPr>
                        <a:t>Article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ctr"/>
                      <a:r>
                        <a:rPr lang="fr-FR" sz="1100" b="1">
                          <a:solidFill>
                            <a:srgbClr val="000000"/>
                          </a:solidFill>
                          <a:effectLst/>
                          <a:latin typeface="Calibri" panose="020F0502020204030204" pitchFamily="34" charset="0"/>
                          <a:ea typeface="Times New Roman" panose="02020603050405020304" pitchFamily="18" charset="0"/>
                        </a:rPr>
                        <a:t>Document à Fournir</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ctr"/>
                      <a:r>
                        <a:rPr lang="fr-FR" sz="1100" b="1">
                          <a:solidFill>
                            <a:srgbClr val="000000"/>
                          </a:solidFill>
                          <a:effectLst/>
                          <a:latin typeface="Calibri" panose="020F0502020204030204" pitchFamily="34" charset="0"/>
                          <a:ea typeface="Times New Roman" panose="02020603050405020304" pitchFamily="18" charset="0"/>
                        </a:rPr>
                        <a:t>Note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r>
                        <a:rPr lang="fr-FR" sz="1100">
                          <a:effectLst/>
                          <a:latin typeface="Times New Roman"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482532775"/>
                  </a:ext>
                </a:extLst>
              </a:tr>
              <a:tr h="204024">
                <a:tc rowSpan="5">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Etanchéité</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2.3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Isolation thermique des Terrasses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Avis Technique valide et Fiche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effectLst/>
                          <a:latin typeface="Times New Roman" panose="02020603050405020304" pitchFamily="18" charset="0"/>
                          <a:ea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27985941"/>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727312118"/>
                  </a:ext>
                </a:extLst>
              </a:tr>
              <a:tr h="204024">
                <a:tc vMerge="1">
                  <a:txBody>
                    <a:bodyPr/>
                    <a:lstStyle/>
                    <a:p>
                      <a:endParaRPr lang="fr-FR"/>
                    </a:p>
                  </a:txBody>
                  <a:tcPr/>
                </a:tc>
                <a:tc rowSpan="3">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2.6</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a:solidFill>
                            <a:srgbClr val="000000"/>
                          </a:solidFill>
                          <a:effectLst/>
                          <a:latin typeface="Calibri" panose="020F0502020204030204" pitchFamily="34" charset="0"/>
                          <a:ea typeface="Times New Roman" panose="02020603050405020304" pitchFamily="18" charset="0"/>
                        </a:rPr>
                        <a:t>Etanchéité Bicouche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a:solidFill>
                            <a:srgbClr val="000000"/>
                          </a:solidFill>
                          <a:effectLst/>
                          <a:latin typeface="Calibri" panose="020F0502020204030204" pitchFamily="34" charset="0"/>
                          <a:ea typeface="Times New Roman" panose="02020603050405020304" pitchFamily="18" charset="0"/>
                        </a:rPr>
                        <a:t>Avis Technique valide et Fiche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250044383"/>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269094583"/>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11356633"/>
                  </a:ext>
                </a:extLst>
              </a:tr>
              <a:tr h="204024">
                <a:tc rowSpan="4">
                  <a:txBody>
                    <a:bodyPr/>
                    <a:lstStyle/>
                    <a:p>
                      <a:pPr algn="ctr"/>
                      <a:r>
                        <a:rPr lang="fr-FR" sz="1100">
                          <a:solidFill>
                            <a:srgbClr val="000000"/>
                          </a:solidFill>
                          <a:effectLst/>
                          <a:latin typeface="Calibri" panose="020F0502020204030204" pitchFamily="34" charset="0"/>
                          <a:ea typeface="Times New Roman" panose="02020603050405020304" pitchFamily="18" charset="0"/>
                        </a:rPr>
                        <a:t>Revêtements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3.2</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Revêtement du sol en résine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Fiche Technique et Avis Technique valide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80083803"/>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80812860"/>
                  </a:ext>
                </a:extLst>
              </a:tr>
              <a:tr h="204024">
                <a:tc vMerge="1">
                  <a:txBody>
                    <a:bodyPr/>
                    <a:lstStyle/>
                    <a:p>
                      <a:endParaRPr lang="fr-FR"/>
                    </a:p>
                  </a:txBody>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3.26</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Revêtement de façade en Briquettes (24x11x5)</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Fiche Technique et Avis Technique valide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5</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642895536"/>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699103958"/>
                  </a:ext>
                </a:extLst>
              </a:tr>
              <a:tr h="204024">
                <a:tc rowSpan="2">
                  <a:txBody>
                    <a:bodyPr/>
                    <a:lstStyle/>
                    <a:p>
                      <a:r>
                        <a:rPr lang="fr-FR" sz="1100">
                          <a:solidFill>
                            <a:srgbClr val="000000"/>
                          </a:solidFill>
                          <a:effectLst/>
                          <a:latin typeface="Calibri" panose="020F0502020204030204" pitchFamily="34" charset="0"/>
                          <a:ea typeface="Times New Roman" panose="02020603050405020304" pitchFamily="18" charset="0"/>
                        </a:rPr>
                        <a:t>Menuiserie Bois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a:effectLst/>
                          <a:latin typeface="Calibri" panose="020F0502020204030204" pitchFamily="34" charset="0"/>
                          <a:ea typeface="Times New Roman" panose="02020603050405020304" pitchFamily="18" charset="0"/>
                        </a:rPr>
                        <a:t>5.12</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effectLst/>
                          <a:latin typeface="Calibri" panose="020F0502020204030204" pitchFamily="34" charset="0"/>
                          <a:ea typeface="Times New Roman" panose="02020603050405020304" pitchFamily="18" charset="0"/>
                        </a:rPr>
                        <a:t>Revêtement mural en bois acoustique micro perfore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Fiche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986083070"/>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37440943"/>
                  </a:ext>
                </a:extLst>
              </a:tr>
              <a:tr h="204024">
                <a:tc rowSpan="9">
                  <a:txBody>
                    <a:bodyPr/>
                    <a:lstStyle/>
                    <a:p>
                      <a:pPr algn="ctr"/>
                      <a:r>
                        <a:rPr lang="fr-FR" sz="1100">
                          <a:solidFill>
                            <a:srgbClr val="000000"/>
                          </a:solidFill>
                          <a:effectLst/>
                          <a:latin typeface="Calibri" panose="020F0502020204030204" pitchFamily="34" charset="0"/>
                          <a:ea typeface="Times New Roman" panose="02020603050405020304" pitchFamily="18" charset="0"/>
                        </a:rPr>
                        <a:t>Menuiserie Aluminium</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5.13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dirty="0">
                          <a:solidFill>
                            <a:srgbClr val="000000"/>
                          </a:solidFill>
                          <a:effectLst/>
                          <a:latin typeface="Calibri" panose="020F0502020204030204" pitchFamily="34" charset="0"/>
                          <a:ea typeface="Times New Roman" panose="02020603050405020304" pitchFamily="18" charset="0"/>
                        </a:rPr>
                        <a:t>Porte automatique coulissante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Composition avec les Fiches techniques (Profilé - Mécanisme - Vitrage)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66872679"/>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937628447"/>
                  </a:ext>
                </a:extLst>
              </a:tr>
              <a:tr h="204024">
                <a:tc vMerge="1">
                  <a:txBody>
                    <a:bodyPr/>
                    <a:lstStyle/>
                    <a:p>
                      <a:endParaRPr lang="fr-FR"/>
                    </a:p>
                  </a:txBody>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5.14</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Porte fenêtre en aluminium à deux vantaux et partie fixe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Composition avec les Fiches techniques (Profilé - Vitrage)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117211957"/>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011826941"/>
                  </a:ext>
                </a:extLst>
              </a:tr>
              <a:tr h="204024">
                <a:tc vMerge="1">
                  <a:txBody>
                    <a:bodyPr/>
                    <a:lstStyle/>
                    <a:p>
                      <a:endParaRPr lang="fr-FR"/>
                    </a:p>
                  </a:txBody>
                  <a:tcPr/>
                </a:tc>
                <a:tc rowSpan="3">
                  <a:txBody>
                    <a:bodyPr/>
                    <a:lstStyle/>
                    <a:p>
                      <a:pPr algn="ctr"/>
                      <a:r>
                        <a:rPr lang="fr-FR" sz="1100">
                          <a:solidFill>
                            <a:srgbClr val="000000"/>
                          </a:solidFill>
                          <a:effectLst/>
                          <a:latin typeface="Calibri" panose="020F0502020204030204" pitchFamily="34" charset="0"/>
                          <a:ea typeface="Times New Roman" panose="02020603050405020304" pitchFamily="18" charset="0"/>
                        </a:rPr>
                        <a:t>5.23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a:solidFill>
                            <a:srgbClr val="000000"/>
                          </a:solidFill>
                          <a:effectLst/>
                          <a:latin typeface="Calibri" panose="020F0502020204030204" pitchFamily="34" charset="0"/>
                          <a:ea typeface="Times New Roman" panose="02020603050405020304" pitchFamily="18" charset="0"/>
                        </a:rPr>
                        <a:t>Ensemble vitrée pare-balles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dirty="0">
                          <a:solidFill>
                            <a:srgbClr val="000000"/>
                          </a:solidFill>
                          <a:effectLst/>
                          <a:latin typeface="Calibri" panose="020F0502020204030204" pitchFamily="34" charset="0"/>
                          <a:ea typeface="Times New Roman" panose="02020603050405020304" pitchFamily="18" charset="0"/>
                        </a:rPr>
                        <a:t>Composition avec les Fiches techniques (Virage &amp; Fixation) et Avis technique valide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3</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445292286"/>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700856431"/>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242590233"/>
                  </a:ext>
                </a:extLst>
              </a:tr>
              <a:tr h="20402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10.4</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 Passe paquet rotatif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938234135"/>
                  </a:ext>
                </a:extLst>
              </a:tr>
              <a:tr h="20402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10.1</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 Tiroir-caisse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597077561"/>
                  </a:ext>
                </a:extLst>
              </a:tr>
              <a:tr h="204024">
                <a:tc rowSpan="5">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 </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rowSpan="2">
                  <a:txBody>
                    <a:bodyPr/>
                    <a:lstStyle/>
                    <a:p>
                      <a:pPr algn="ctr"/>
                      <a:r>
                        <a:rPr lang="fr-FR" sz="1100">
                          <a:solidFill>
                            <a:srgbClr val="000000"/>
                          </a:solidFill>
                          <a:effectLst/>
                          <a:latin typeface="Calibri" panose="020F0502020204030204" pitchFamily="34" charset="0"/>
                          <a:ea typeface="Times New Roman" panose="02020603050405020304" pitchFamily="18" charset="0"/>
                        </a:rPr>
                        <a:t>5.45</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a:solidFill>
                            <a:srgbClr val="000000"/>
                          </a:solidFill>
                          <a:effectLst/>
                          <a:latin typeface="Calibri" panose="020F0502020204030204" pitchFamily="34" charset="0"/>
                          <a:ea typeface="Times New Roman" panose="02020603050405020304" pitchFamily="18" charset="0"/>
                        </a:rPr>
                        <a:t>Porte métallique coupe-feu 1h avec oculus et barre antipanique à 1 ouvrant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r>
                        <a:rPr lang="fr-FR" sz="1100" dirty="0">
                          <a:solidFill>
                            <a:srgbClr val="000000"/>
                          </a:solidFill>
                          <a:effectLst/>
                          <a:latin typeface="Calibri" panose="020F0502020204030204" pitchFamily="34" charset="0"/>
                          <a:ea typeface="Times New Roman" panose="02020603050405020304" pitchFamily="18" charset="0"/>
                        </a:rPr>
                        <a:t>PV de résistance au feu et Fiche technique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081054485"/>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928251017"/>
                  </a:ext>
                </a:extLst>
              </a:tr>
              <a:tr h="204024">
                <a:tc vMerge="1">
                  <a:txBody>
                    <a:bodyPr/>
                    <a:lstStyle/>
                    <a:p>
                      <a:endParaRPr lang="fr-FR"/>
                    </a:p>
                  </a:txBody>
                  <a:tcPr/>
                </a:tc>
                <a:tc rowSpan="3">
                  <a:txBody>
                    <a:bodyPr/>
                    <a:lstStyle/>
                    <a:p>
                      <a:pPr algn="ctr"/>
                      <a:r>
                        <a:rPr lang="fr-FR" sz="1100">
                          <a:solidFill>
                            <a:srgbClr val="000000"/>
                          </a:solidFill>
                          <a:effectLst/>
                          <a:latin typeface="Calibri" panose="020F0502020204030204" pitchFamily="34" charset="0"/>
                          <a:ea typeface="Times New Roman" panose="02020603050405020304" pitchFamily="18" charset="0"/>
                        </a:rPr>
                        <a:t>5.41</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a:solidFill>
                            <a:srgbClr val="000000"/>
                          </a:solidFill>
                          <a:effectLst/>
                          <a:latin typeface="Calibri" panose="020F0502020204030204" pitchFamily="34" charset="0"/>
                          <a:ea typeface="Times New Roman" panose="02020603050405020304" pitchFamily="18" charset="0"/>
                        </a:rPr>
                        <a:t>Porte métallique blindées à un vantail</a:t>
                      </a:r>
                      <a:endParaRPr lang="fr-FR" sz="1100">
                        <a:effectLst/>
                        <a:latin typeface="Times New Roman" panose="02020603050405020304" pitchFamily="18" charset="0"/>
                        <a:ea typeface="Times New Roman" panose="02020603050405020304" pitchFamily="18" charset="0"/>
                      </a:endParaRPr>
                    </a:p>
                    <a:p>
                      <a:r>
                        <a:rPr lang="fr-FR" sz="1100">
                          <a:solidFill>
                            <a:srgbClr val="000000"/>
                          </a:solidFill>
                          <a:effectLst/>
                          <a:latin typeface="Calibri" panose="020F0502020204030204" pitchFamily="34" charset="0"/>
                          <a:ea typeface="Times New Roman" panose="02020603050405020304" pitchFamily="18" charset="0"/>
                        </a:rPr>
                        <a:t>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r>
                        <a:rPr lang="fr-FR" sz="1100" dirty="0">
                          <a:solidFill>
                            <a:srgbClr val="000000"/>
                          </a:solidFill>
                          <a:effectLst/>
                          <a:latin typeface="Calibri" panose="020F0502020204030204" pitchFamily="34" charset="0"/>
                          <a:ea typeface="Times New Roman" panose="02020603050405020304" pitchFamily="18" charset="0"/>
                        </a:rPr>
                        <a:t>Composition avec les Fiches techniques avec système d’</a:t>
                      </a:r>
                      <a:r>
                        <a:rPr lang="fr-FR" sz="1100" dirty="0" err="1">
                          <a:solidFill>
                            <a:srgbClr val="000000"/>
                          </a:solidFill>
                          <a:effectLst/>
                          <a:latin typeface="Calibri" panose="020F0502020204030204" pitchFamily="34" charset="0"/>
                          <a:ea typeface="Times New Roman" panose="02020603050405020304" pitchFamily="18" charset="0"/>
                        </a:rPr>
                        <a:t>auto-libération</a:t>
                      </a:r>
                      <a:r>
                        <a:rPr lang="fr-FR" sz="1100" dirty="0">
                          <a:solidFill>
                            <a:srgbClr val="000000"/>
                          </a:solidFill>
                          <a:effectLst/>
                          <a:latin typeface="Calibri" panose="020F0502020204030204" pitchFamily="34" charset="0"/>
                          <a:ea typeface="Times New Roman" panose="02020603050405020304" pitchFamily="18" charset="0"/>
                        </a:rPr>
                        <a:t> en cas de blocage involontaire de la porte et Avis technique valide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3">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2,5</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1571747254"/>
                  </a:ext>
                </a:extLst>
              </a:tr>
              <a:tr h="204024">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405709894"/>
                  </a:ext>
                </a:extLst>
              </a:tr>
              <a:tr h="408049">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endParaRPr lang="fr-FR" sz="1100">
                        <a:effectLst/>
                        <a:latin typeface="Times New Roman" panose="02020603050405020304" pitchFamily="18" charset="0"/>
                      </a:endParaRPr>
                    </a:p>
                  </a:txBody>
                  <a:tcPr marL="9597" marR="9597" marT="0" marB="0" anchor="b">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2838109857"/>
                  </a:ext>
                </a:extLst>
              </a:tr>
              <a:tr h="408049">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5.42</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Porte métallique semi blindées à deux vantaux</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Composition avec les Fiches techniques et Avis technique valide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2,5</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fr-FR" sz="1100" dirty="0">
                        <a:effectLst/>
                        <a:latin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a:noFill/>
                    </a:lnR>
                    <a:lnT>
                      <a:noFill/>
                    </a:lnT>
                    <a:lnB>
                      <a:noFill/>
                    </a:lnB>
                    <a:noFill/>
                  </a:tcPr>
                </a:tc>
                <a:extLst>
                  <a:ext uri="{0D108BD9-81ED-4DB2-BD59-A6C34878D82A}">
                    <a16:rowId xmlns:a16="http://schemas.microsoft.com/office/drawing/2014/main" val="3657125608"/>
                  </a:ext>
                </a:extLst>
              </a:tr>
            </a:tbl>
          </a:graphicData>
        </a:graphic>
      </p:graphicFrame>
    </p:spTree>
    <p:extLst>
      <p:ext uri="{BB962C8B-B14F-4D97-AF65-F5344CB8AC3E}">
        <p14:creationId xmlns:p14="http://schemas.microsoft.com/office/powerpoint/2010/main" val="1422717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84373F7E-9AC7-FDFB-8DE8-E44DFA749EE4}"/>
              </a:ext>
            </a:extLst>
          </p:cNvPr>
          <p:cNvGraphicFramePr>
            <a:graphicFrameLocks noGrp="1"/>
          </p:cNvGraphicFramePr>
          <p:nvPr>
            <p:extLst>
              <p:ext uri="{D42A27DB-BD31-4B8C-83A1-F6EECF244321}">
                <p14:modId xmlns:p14="http://schemas.microsoft.com/office/powerpoint/2010/main" val="3524487288"/>
              </p:ext>
            </p:extLst>
          </p:nvPr>
        </p:nvGraphicFramePr>
        <p:xfrm>
          <a:off x="340660" y="158185"/>
          <a:ext cx="11537575" cy="6562159"/>
        </p:xfrm>
        <a:graphic>
          <a:graphicData uri="http://schemas.openxmlformats.org/drawingml/2006/table">
            <a:tbl>
              <a:tblPr firstRow="1" firstCol="1" bandRow="1"/>
              <a:tblGrid>
                <a:gridCol w="1759741">
                  <a:extLst>
                    <a:ext uri="{9D8B030D-6E8A-4147-A177-3AD203B41FA5}">
                      <a16:colId xmlns:a16="http://schemas.microsoft.com/office/drawing/2014/main" val="4078884614"/>
                    </a:ext>
                  </a:extLst>
                </a:gridCol>
                <a:gridCol w="1303906">
                  <a:extLst>
                    <a:ext uri="{9D8B030D-6E8A-4147-A177-3AD203B41FA5}">
                      <a16:colId xmlns:a16="http://schemas.microsoft.com/office/drawing/2014/main" val="227215308"/>
                    </a:ext>
                  </a:extLst>
                </a:gridCol>
                <a:gridCol w="4341363">
                  <a:extLst>
                    <a:ext uri="{9D8B030D-6E8A-4147-A177-3AD203B41FA5}">
                      <a16:colId xmlns:a16="http://schemas.microsoft.com/office/drawing/2014/main" val="645764061"/>
                    </a:ext>
                  </a:extLst>
                </a:gridCol>
                <a:gridCol w="3105268">
                  <a:extLst>
                    <a:ext uri="{9D8B030D-6E8A-4147-A177-3AD203B41FA5}">
                      <a16:colId xmlns:a16="http://schemas.microsoft.com/office/drawing/2014/main" val="3505061193"/>
                    </a:ext>
                  </a:extLst>
                </a:gridCol>
                <a:gridCol w="1027297">
                  <a:extLst>
                    <a:ext uri="{9D8B030D-6E8A-4147-A177-3AD203B41FA5}">
                      <a16:colId xmlns:a16="http://schemas.microsoft.com/office/drawing/2014/main" val="1094469136"/>
                    </a:ext>
                  </a:extLst>
                </a:gridCol>
              </a:tblGrid>
              <a:tr h="362547">
                <a:tc rowSpan="16">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Electricité</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6.1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Cellules interrupteurs (arrivée et départ) </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Fiches techniques et Agrément du concessionnaire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75942081"/>
                  </a:ext>
                </a:extLst>
              </a:tr>
              <a:tr h="362547">
                <a:tc vMerge="1">
                  <a:txBody>
                    <a:bodyPr/>
                    <a:lstStyle/>
                    <a:p>
                      <a:endParaRPr lang="fr-FR"/>
                    </a:p>
                  </a:txBody>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 6.2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Cellule de protection MT par disjoncteur</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Fiches techniques et Agrément du concessionnaire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054749"/>
                  </a:ext>
                </a:extLst>
              </a:tr>
              <a:tr h="36254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6.4</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Transformateur à huile 250kva</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 et Agrément du concessionnaire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3</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0235317"/>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6.14</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Groupe Electrogène</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3</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6071394"/>
                  </a:ext>
                </a:extLst>
              </a:tr>
              <a:tr h="543821">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6.22 </a:t>
                      </a:r>
                      <a:endParaRPr lang="fr-FR" sz="1100">
                        <a:effectLst/>
                        <a:latin typeface="Times New Roman" panose="02020603050405020304" pitchFamily="18" charset="0"/>
                        <a:ea typeface="Times New Roman" panose="02020603050405020304" pitchFamily="18" charset="0"/>
                      </a:endParaRPr>
                    </a:p>
                    <a:p>
                      <a:pPr algn="ctr"/>
                      <a:r>
                        <a:rPr lang="fr-FR" sz="1100">
                          <a:solidFill>
                            <a:srgbClr val="000000"/>
                          </a:solidFill>
                          <a:effectLst/>
                          <a:latin typeface="Calibri" panose="020F0502020204030204" pitchFamily="34" charset="0"/>
                          <a:ea typeface="Times New Roman" panose="02020603050405020304" pitchFamily="18" charset="0"/>
                        </a:rPr>
                        <a:t>&amp; 6.23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Onduleurs modulaires n+1 de 10KVA</a:t>
                      </a:r>
                      <a:endParaRPr lang="fr-FR" sz="1100" dirty="0">
                        <a:effectLst/>
                        <a:latin typeface="Times New Roman" panose="02020603050405020304" pitchFamily="18" charset="0"/>
                        <a:ea typeface="Times New Roman" panose="02020603050405020304" pitchFamily="18" charset="0"/>
                      </a:endParaRPr>
                    </a:p>
                    <a:p>
                      <a:r>
                        <a:rPr lang="fr-FR" sz="1100" dirty="0">
                          <a:solidFill>
                            <a:srgbClr val="000000"/>
                          </a:solidFill>
                          <a:effectLst/>
                          <a:latin typeface="Calibri" panose="020F0502020204030204" pitchFamily="34" charset="0"/>
                          <a:ea typeface="Times New Roman" panose="02020603050405020304" pitchFamily="18" charset="0"/>
                        </a:rPr>
                        <a:t> avec autonomie 10 min</a:t>
                      </a:r>
                      <a:endParaRPr lang="fr-FR" sz="1100" dirty="0">
                        <a:effectLst/>
                        <a:latin typeface="Times New Roman" panose="02020603050405020304" pitchFamily="18" charset="0"/>
                        <a:ea typeface="Times New Roman" panose="02020603050405020304" pitchFamily="18" charset="0"/>
                      </a:endParaRPr>
                    </a:p>
                    <a:p>
                      <a:r>
                        <a:rPr lang="fr-FR" sz="1100" dirty="0">
                          <a:solidFill>
                            <a:srgbClr val="000000"/>
                          </a:solidFill>
                          <a:effectLst/>
                          <a:latin typeface="Calibri" panose="020F0502020204030204" pitchFamily="34" charset="0"/>
                          <a:ea typeface="Times New Roman" panose="02020603050405020304" pitchFamily="18" charset="0"/>
                        </a:rPr>
                        <a:t>Onduleurs modulaires n+1 de 30KVA avec autonomie 10 min</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0649299"/>
                  </a:ext>
                </a:extLst>
              </a:tr>
              <a:tr h="36254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6.25 </a:t>
                      </a:r>
                      <a:endParaRPr lang="fr-FR" sz="1100">
                        <a:effectLst/>
                        <a:latin typeface="Times New Roman" panose="02020603050405020304" pitchFamily="18" charset="0"/>
                        <a:ea typeface="Times New Roman" panose="02020603050405020304" pitchFamily="18" charset="0"/>
                      </a:endParaRPr>
                    </a:p>
                    <a:p>
                      <a:pPr algn="ctr"/>
                      <a:r>
                        <a:rPr lang="fr-FR" sz="1100">
                          <a:solidFill>
                            <a:srgbClr val="000000"/>
                          </a:solidFill>
                          <a:effectLst/>
                          <a:latin typeface="Calibri" panose="020F0502020204030204" pitchFamily="34" charset="0"/>
                          <a:ea typeface="Times New Roman" panose="02020603050405020304" pitchFamily="18" charset="0"/>
                        </a:rPr>
                        <a:t>et 6.26</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Tableau Général normal </a:t>
                      </a:r>
                      <a:endParaRPr lang="fr-FR" sz="1100">
                        <a:effectLst/>
                        <a:latin typeface="Times New Roman" panose="02020603050405020304" pitchFamily="18" charset="0"/>
                        <a:ea typeface="Times New Roman" panose="02020603050405020304" pitchFamily="18" charset="0"/>
                      </a:endParaRPr>
                    </a:p>
                    <a:p>
                      <a:r>
                        <a:rPr lang="fr-FR" sz="1100">
                          <a:solidFill>
                            <a:srgbClr val="000000"/>
                          </a:solidFill>
                          <a:effectLst/>
                          <a:latin typeface="Calibri" panose="020F0502020204030204" pitchFamily="34" charset="0"/>
                          <a:ea typeface="Times New Roman" panose="02020603050405020304" pitchFamily="18" charset="0"/>
                        </a:rPr>
                        <a:t>Tableau générale normale/secours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9013275"/>
                  </a:ext>
                </a:extLst>
              </a:tr>
              <a:tr h="36254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de 6.27 à 6.43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Tableau de distribution secondaire &amp; ondulé conformément au descriptif technique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19851217"/>
                  </a:ext>
                </a:extLst>
              </a:tr>
              <a:tr h="36254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6.141</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Luminaire ensablement encastré linéaire &amp; modulaire à LED 54W 1503mm x 80mmstre à LED 41W 4000lm IP40 4000k</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Catalogue et 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8535653"/>
                  </a:ext>
                </a:extLst>
              </a:tr>
              <a:tr h="36254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6.147</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Spot a encastré carre 15W 1216lm 60° 115mm x 115mspot étanche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Catalogue et 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1616299"/>
                  </a:ext>
                </a:extLst>
              </a:tr>
              <a:tr h="182693">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6.152</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Suspension tubulaire 5.3W à faisceau diffus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Catalogue et 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5748248"/>
                  </a:ext>
                </a:extLst>
              </a:tr>
              <a:tr h="198717">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6.180</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Linéaire encastré au sol à faisceau mural rasant 20W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Catalogue et 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2</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5625894"/>
                  </a:ext>
                </a:extLst>
              </a:tr>
              <a:tr h="198718">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6.181</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Spot Encastré au sol à faisceau 9W 16° Ø112MM</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Catalogue et Fiches techniques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3641385"/>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6.209</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Station centrale GTC</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02813453"/>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6.166</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Modules photovoltaïques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Dossier technique</a:t>
                      </a:r>
                      <a:r>
                        <a:rPr lang="fr-FR" sz="1100" dirty="0">
                          <a:solidFill>
                            <a:srgbClr val="000000"/>
                          </a:solidFill>
                          <a:effectLst/>
                          <a:latin typeface="Times New Roman" panose="02020603050405020304" pitchFamily="18" charset="0"/>
                          <a:ea typeface="Times New Roman" panose="02020603050405020304" pitchFamily="18" charset="0"/>
                        </a:rPr>
                        <a:t> </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94613927"/>
                  </a:ext>
                </a:extLst>
              </a:tr>
              <a:tr h="725095">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6.167</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Onduleurs - Station photovoltaïque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Dossier technique, conformément à l’article n°6.167</a:t>
                      </a:r>
                      <a:endParaRPr lang="fr-FR" sz="1100" dirty="0">
                        <a:effectLst/>
                        <a:latin typeface="Times New Roman" panose="02020603050405020304" pitchFamily="18" charset="0"/>
                        <a:ea typeface="Times New Roman" panose="02020603050405020304" pitchFamily="18" charset="0"/>
                      </a:endParaRPr>
                    </a:p>
                    <a:p>
                      <a:r>
                        <a:rPr lang="fr-FR" sz="1100" dirty="0">
                          <a:solidFill>
                            <a:srgbClr val="000000"/>
                          </a:solidFill>
                          <a:effectLst/>
                          <a:latin typeface="Calibri" panose="020F0502020204030204" pitchFamily="34" charset="0"/>
                          <a:ea typeface="Times New Roman" panose="02020603050405020304" pitchFamily="18" charset="0"/>
                        </a:rPr>
                        <a:t>Fiches techniques des onduleurs</a:t>
                      </a:r>
                      <a:endParaRPr lang="fr-FR" sz="1100" dirty="0">
                        <a:effectLst/>
                        <a:latin typeface="Times New Roman" panose="02020603050405020304" pitchFamily="18" charset="0"/>
                        <a:ea typeface="Times New Roman" panose="02020603050405020304" pitchFamily="18" charset="0"/>
                      </a:endParaRPr>
                    </a:p>
                    <a:p>
                      <a:r>
                        <a:rPr lang="fr-FR" sz="1100" dirty="0">
                          <a:effectLst/>
                          <a:latin typeface="Calibri" panose="020F0502020204030204" pitchFamily="34" charset="0"/>
                          <a:ea typeface="Times New Roman" panose="02020603050405020304" pitchFamily="18" charset="0"/>
                        </a:rPr>
                        <a:t>Certificats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67341121"/>
                  </a:ext>
                </a:extLst>
              </a:tr>
              <a:tr h="543821">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6.168</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Centrale d’acquisition des données et afficheurs LED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Dossier technique </a:t>
                      </a:r>
                      <a:endParaRPr lang="fr-FR" sz="1100">
                        <a:effectLst/>
                        <a:latin typeface="Times New Roman" panose="02020603050405020304" pitchFamily="18" charset="0"/>
                        <a:ea typeface="Times New Roman" panose="02020603050405020304" pitchFamily="18" charset="0"/>
                      </a:endParaRPr>
                    </a:p>
                    <a:p>
                      <a:r>
                        <a:rPr lang="fr-FR" sz="1100">
                          <a:effectLst/>
                          <a:latin typeface="Calibri" panose="020F0502020204030204" pitchFamily="34" charset="0"/>
                          <a:ea typeface="Times New Roman" panose="02020603050405020304" pitchFamily="18" charset="0"/>
                        </a:rPr>
                        <a:t>Fiche technique du Système de gestion de l’énergie ‘’ Systèmes de monitoring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4073872"/>
                  </a:ext>
                </a:extLst>
              </a:tr>
              <a:tr h="362547">
                <a:tc>
                  <a:txBody>
                    <a:bodyPr/>
                    <a:lstStyle/>
                    <a:p>
                      <a:r>
                        <a:rPr lang="fr-FR" sz="1100">
                          <a:solidFill>
                            <a:srgbClr val="000000"/>
                          </a:solidFill>
                          <a:effectLst/>
                          <a:latin typeface="Calibri" panose="020F0502020204030204" pitchFamily="34" charset="0"/>
                          <a:ea typeface="Times New Roman" panose="02020603050405020304" pitchFamily="18" charset="0"/>
                        </a:rPr>
                        <a:t>Ascenseur et monte-charge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6.230</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Monte-charge 1000 KG (Passage libre 1200 mm) </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Dossier Technique</a:t>
                      </a:r>
                      <a:r>
                        <a:rPr lang="fr-FR" sz="1100" dirty="0">
                          <a:solidFill>
                            <a:srgbClr val="000000"/>
                          </a:solidFill>
                          <a:effectLst/>
                          <a:latin typeface="Times New Roman" panose="02020603050405020304" pitchFamily="18" charset="0"/>
                          <a:ea typeface="Times New Roman" panose="02020603050405020304" pitchFamily="18" charset="0"/>
                        </a:rPr>
                        <a:t> </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5</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5544431"/>
                  </a:ext>
                </a:extLst>
              </a:tr>
              <a:tr h="181274">
                <a:tc rowSpan="4">
                  <a:txBody>
                    <a:bodyPr/>
                    <a:lstStyle/>
                    <a:p>
                      <a:pPr algn="ctr"/>
                      <a:r>
                        <a:rPr lang="fr-FR" sz="1100">
                          <a:solidFill>
                            <a:srgbClr val="000000"/>
                          </a:solidFill>
                          <a:effectLst/>
                          <a:latin typeface="Calibri" panose="020F0502020204030204" pitchFamily="34" charset="0"/>
                          <a:ea typeface="Times New Roman" panose="02020603050405020304" pitchFamily="18" charset="0"/>
                        </a:rPr>
                        <a:t>Fluide</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7.58 à 7.60</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Système de climatisation DRV</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5</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89296753"/>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7.63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Armoire </a:t>
                      </a:r>
                      <a:r>
                        <a:rPr lang="fr-FR" sz="1100">
                          <a:effectLst/>
                          <a:latin typeface="Calibri" panose="020F0502020204030204" pitchFamily="34" charset="0"/>
                          <a:ea typeface="Times New Roman" panose="02020603050405020304" pitchFamily="18" charset="0"/>
                        </a:rPr>
                        <a:t>de climatisation</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Fiches techniques</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88257917"/>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7.75.3</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Caisson d'extraction caveaux</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0268635"/>
                  </a:ext>
                </a:extLst>
              </a:tr>
              <a:tr h="181274">
                <a:tc vMerge="1">
                  <a:txBody>
                    <a:bodyPr/>
                    <a:lstStyle/>
                    <a:p>
                      <a:endParaRPr lang="fr-FR"/>
                    </a:p>
                  </a:txBody>
                  <a:tcPr/>
                </a:tc>
                <a:tc>
                  <a:txBody>
                    <a:bodyPr/>
                    <a:lstStyle/>
                    <a:p>
                      <a:pPr algn="ctr"/>
                      <a:r>
                        <a:rPr lang="fr-FR" sz="1100">
                          <a:solidFill>
                            <a:srgbClr val="000000"/>
                          </a:solidFill>
                          <a:effectLst/>
                          <a:latin typeface="Calibri" panose="020F0502020204030204" pitchFamily="34" charset="0"/>
                          <a:ea typeface="Times New Roman" panose="02020603050405020304" pitchFamily="18" charset="0"/>
                        </a:rPr>
                        <a:t>7.77.1</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a:solidFill>
                            <a:srgbClr val="000000"/>
                          </a:solidFill>
                          <a:effectLst/>
                          <a:latin typeface="Calibri" panose="020F0502020204030204" pitchFamily="34" charset="0"/>
                          <a:ea typeface="Times New Roman" panose="02020603050405020304" pitchFamily="18" charset="0"/>
                        </a:rPr>
                        <a:t>Caisson d'air Neuf</a:t>
                      </a:r>
                      <a:endParaRPr lang="fr-FR" sz="110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a:solidFill>
                            <a:srgbClr val="000000"/>
                          </a:solidFill>
                          <a:effectLst/>
                          <a:latin typeface="Calibri" panose="020F0502020204030204" pitchFamily="34" charset="0"/>
                          <a:ea typeface="Times New Roman" panose="02020603050405020304" pitchFamily="18" charset="0"/>
                        </a:rPr>
                        <a:t>Fiches techniques</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fr-FR" sz="1100" dirty="0">
                          <a:solidFill>
                            <a:srgbClr val="000000"/>
                          </a:solidFill>
                          <a:effectLst/>
                          <a:latin typeface="Calibri" panose="020F0502020204030204" pitchFamily="34" charset="0"/>
                          <a:ea typeface="Times New Roman" panose="02020603050405020304" pitchFamily="18" charset="0"/>
                        </a:rPr>
                        <a:t>1</a:t>
                      </a:r>
                      <a:endParaRPr lang="fr-FR" sz="1100" dirty="0">
                        <a:effectLst/>
                        <a:latin typeface="Times New Roman" panose="02020603050405020304" pitchFamily="18" charset="0"/>
                        <a:ea typeface="Times New Roman" panose="02020603050405020304" pitchFamily="18" charset="0"/>
                      </a:endParaRPr>
                    </a:p>
                  </a:txBody>
                  <a:tcPr marL="9597" marR="95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03176532"/>
                  </a:ext>
                </a:extLst>
              </a:tr>
            </a:tbl>
          </a:graphicData>
        </a:graphic>
      </p:graphicFrame>
    </p:spTree>
    <p:extLst>
      <p:ext uri="{BB962C8B-B14F-4D97-AF65-F5344CB8AC3E}">
        <p14:creationId xmlns:p14="http://schemas.microsoft.com/office/powerpoint/2010/main" val="3690406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D224995-1B79-4E48-8913-D947E1B6ED1A}"/>
              </a:ext>
            </a:extLst>
          </p:cNvPr>
          <p:cNvSpPr/>
          <p:nvPr/>
        </p:nvSpPr>
        <p:spPr>
          <a:xfrm>
            <a:off x="762000" y="0"/>
            <a:ext cx="1449977"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accent2">
                  <a:lumMod val="50000"/>
                </a:schemeClr>
              </a:solidFill>
            </a:endParaRPr>
          </a:p>
        </p:txBody>
      </p:sp>
      <p:sp>
        <p:nvSpPr>
          <p:cNvPr id="4" name="TextBox 3">
            <a:extLst>
              <a:ext uri="{FF2B5EF4-FFF2-40B4-BE49-F238E27FC236}">
                <a16:creationId xmlns:a16="http://schemas.microsoft.com/office/drawing/2014/main" id="{7628E471-0298-C440-82C7-A670C1F198D4}"/>
              </a:ext>
            </a:extLst>
          </p:cNvPr>
          <p:cNvSpPr txBox="1"/>
          <p:nvPr/>
        </p:nvSpPr>
        <p:spPr>
          <a:xfrm>
            <a:off x="1170234" y="458530"/>
            <a:ext cx="633507" cy="1154162"/>
          </a:xfrm>
          <a:prstGeom prst="rect">
            <a:avLst/>
          </a:prstGeom>
          <a:noFill/>
        </p:spPr>
        <p:txBody>
          <a:bodyPr wrap="none" rtlCol="0" anchor="ctr" anchorCtr="0">
            <a:spAutoFit/>
          </a:bodyPr>
          <a:lstStyle/>
          <a:p>
            <a:pPr algn="r"/>
            <a:r>
              <a:rPr lang="en-US" sz="6900" b="1" dirty="0">
                <a:solidFill>
                  <a:srgbClr val="6A310A"/>
                </a:solidFill>
                <a:latin typeface="Poppins" pitchFamily="2" charset="77"/>
                <a:ea typeface="League Spartan" charset="0"/>
                <a:cs typeface="Poppins" pitchFamily="2" charset="77"/>
              </a:rPr>
              <a:t>1</a:t>
            </a:r>
          </a:p>
        </p:txBody>
      </p:sp>
      <p:sp>
        <p:nvSpPr>
          <p:cNvPr id="7" name="Subtitle 2">
            <a:extLst>
              <a:ext uri="{FF2B5EF4-FFF2-40B4-BE49-F238E27FC236}">
                <a16:creationId xmlns:a16="http://schemas.microsoft.com/office/drawing/2014/main" id="{83C189C5-D7CC-2849-B500-46FE2E72D2AE}"/>
              </a:ext>
            </a:extLst>
          </p:cNvPr>
          <p:cNvSpPr txBox="1">
            <a:spLocks/>
          </p:cNvSpPr>
          <p:nvPr/>
        </p:nvSpPr>
        <p:spPr>
          <a:xfrm>
            <a:off x="2390115" y="975226"/>
            <a:ext cx="9801885" cy="9405395"/>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2800" b="1" dirty="0">
                <a:solidFill>
                  <a:schemeClr val="accent2">
                    <a:lumMod val="50000"/>
                  </a:schemeClr>
                </a:solidFill>
                <a:latin typeface="Poppins" pitchFamily="2" charset="77"/>
              </a:rPr>
              <a:t>SITUATION DU PROJET</a:t>
            </a: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r>
              <a:rPr lang="en-US" sz="2800" b="1" dirty="0">
                <a:solidFill>
                  <a:schemeClr val="accent2">
                    <a:lumMod val="50000"/>
                  </a:schemeClr>
                </a:solidFill>
                <a:latin typeface="Poppins" pitchFamily="2" charset="77"/>
              </a:rPr>
              <a:t>VUES ET PERSPECTIVES</a:t>
            </a: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r>
              <a:rPr lang="en-US" sz="2800" b="1" dirty="0">
                <a:solidFill>
                  <a:schemeClr val="accent2">
                    <a:lumMod val="50000"/>
                  </a:schemeClr>
                </a:solidFill>
                <a:latin typeface="Poppins" pitchFamily="2" charset="77"/>
              </a:rPr>
              <a:t>PRINCIPALE PRESTATION ARCHITECTURALES ET </a:t>
            </a:r>
          </a:p>
          <a:p>
            <a:pPr algn="l">
              <a:lnSpc>
                <a:spcPts val="1750"/>
              </a:lnSpc>
            </a:pPr>
            <a:r>
              <a:rPr lang="en-US" sz="2800" b="1" dirty="0">
                <a:solidFill>
                  <a:schemeClr val="accent2">
                    <a:lumMod val="50000"/>
                  </a:schemeClr>
                </a:solidFill>
                <a:latin typeface="Poppins" pitchFamily="2" charset="77"/>
              </a:rPr>
              <a:t>TECHNIQUES</a:t>
            </a: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r>
              <a:rPr lang="en-US" sz="2800" b="1" dirty="0">
                <a:solidFill>
                  <a:schemeClr val="accent2">
                    <a:lumMod val="50000"/>
                  </a:schemeClr>
                </a:solidFill>
                <a:latin typeface="Poppins" pitchFamily="2" charset="77"/>
              </a:rPr>
              <a:t>POINTS DE VIGILANCES </a:t>
            </a:r>
            <a:r>
              <a:rPr lang="fr-FR" sz="2800" b="1" dirty="0">
                <a:solidFill>
                  <a:schemeClr val="accent2">
                    <a:lumMod val="50000"/>
                  </a:schemeClr>
                </a:solidFill>
                <a:latin typeface="Poppins" pitchFamily="2" charset="77"/>
              </a:rPr>
              <a:t>PAR RAPPORT AU DOSSIER DE</a:t>
            </a:r>
          </a:p>
          <a:p>
            <a:pPr algn="l">
              <a:lnSpc>
                <a:spcPts val="1750"/>
              </a:lnSpc>
            </a:pPr>
            <a:r>
              <a:rPr lang="fr-FR" sz="2800" b="1" dirty="0">
                <a:solidFill>
                  <a:schemeClr val="accent2">
                    <a:lumMod val="50000"/>
                  </a:schemeClr>
                </a:solidFill>
                <a:latin typeface="Poppins" pitchFamily="2" charset="77"/>
              </a:rPr>
              <a:t> SOUMISSION</a:t>
            </a: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80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fr-FR" sz="1200" dirty="0">
              <a:solidFill>
                <a:schemeClr val="accent2">
                  <a:lumMod val="50000"/>
                </a:schemeClr>
              </a:solidFill>
              <a:latin typeface="Lato Light" panose="020F0502020204030203" pitchFamily="34" charset="0"/>
            </a:endParaRPr>
          </a:p>
          <a:p>
            <a:pPr algn="l">
              <a:lnSpc>
                <a:spcPts val="1750"/>
              </a:lnSpc>
            </a:pPr>
            <a:endParaRPr lang="fr-FR" sz="900" dirty="0">
              <a:solidFill>
                <a:schemeClr val="accent2">
                  <a:lumMod val="50000"/>
                </a:schemeClr>
              </a:solidFill>
              <a:latin typeface="Lato Light" panose="020F0502020204030203" pitchFamily="34" charset="0"/>
            </a:endParaRPr>
          </a:p>
          <a:p>
            <a:pPr algn="l">
              <a:lnSpc>
                <a:spcPts val="1750"/>
              </a:lnSpc>
            </a:pPr>
            <a:endParaRPr lang="fr-FR" sz="900" dirty="0">
              <a:solidFill>
                <a:schemeClr val="accent2">
                  <a:lumMod val="50000"/>
                </a:schemeClr>
              </a:solidFill>
              <a:latin typeface="Lato Light" panose="020F0502020204030203" pitchFamily="34" charset="0"/>
            </a:endParaRPr>
          </a:p>
          <a:p>
            <a:pPr algn="l">
              <a:lnSpc>
                <a:spcPts val="1750"/>
              </a:lnSpc>
            </a:pPr>
            <a:endParaRPr lang="en-US" sz="80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2800" b="1" dirty="0">
              <a:solidFill>
                <a:schemeClr val="accent2">
                  <a:lumMod val="50000"/>
                </a:schemeClr>
              </a:solidFill>
              <a:latin typeface="Poppins" pitchFamily="2" charset="77"/>
            </a:endParaRPr>
          </a:p>
          <a:p>
            <a:pPr algn="l">
              <a:lnSpc>
                <a:spcPts val="1750"/>
              </a:lnSpc>
            </a:pPr>
            <a:endParaRPr lang="en-US" sz="1000" b="1" dirty="0">
              <a:solidFill>
                <a:schemeClr val="accent2">
                  <a:lumMod val="50000"/>
                </a:schemeClr>
              </a:solidFill>
              <a:latin typeface="Poppins" pitchFamily="2" charset="77"/>
            </a:endParaRPr>
          </a:p>
          <a:p>
            <a:pPr algn="l">
              <a:lnSpc>
                <a:spcPts val="1750"/>
              </a:lnSpc>
            </a:pPr>
            <a:endParaRPr lang="fr-FR" sz="1000" b="1" dirty="0">
              <a:solidFill>
                <a:schemeClr val="accent2">
                  <a:lumMod val="50000"/>
                </a:schemeClr>
              </a:solidFill>
              <a:latin typeface="Poppins" pitchFamily="2" charset="77"/>
            </a:endParaRPr>
          </a:p>
        </p:txBody>
      </p:sp>
      <p:sp>
        <p:nvSpPr>
          <p:cNvPr id="8" name="TextBox 7">
            <a:extLst>
              <a:ext uri="{FF2B5EF4-FFF2-40B4-BE49-F238E27FC236}">
                <a16:creationId xmlns:a16="http://schemas.microsoft.com/office/drawing/2014/main" id="{B577008B-E05A-8B46-B84C-5DE3AFDEBEEF}"/>
              </a:ext>
            </a:extLst>
          </p:cNvPr>
          <p:cNvSpPr txBox="1"/>
          <p:nvPr/>
        </p:nvSpPr>
        <p:spPr>
          <a:xfrm>
            <a:off x="1170232" y="2088035"/>
            <a:ext cx="633507" cy="1154162"/>
          </a:xfrm>
          <a:prstGeom prst="rect">
            <a:avLst/>
          </a:prstGeom>
          <a:noFill/>
        </p:spPr>
        <p:txBody>
          <a:bodyPr wrap="none" rtlCol="0" anchor="ctr" anchorCtr="0">
            <a:spAutoFit/>
          </a:bodyPr>
          <a:lstStyle>
            <a:defPPr>
              <a:defRPr lang="fr-FR"/>
            </a:defPPr>
            <a:lvl1pPr algn="r">
              <a:defRPr sz="6900" b="1">
                <a:solidFill>
                  <a:srgbClr val="6A310A"/>
                </a:solidFill>
                <a:latin typeface="Poppins" pitchFamily="2" charset="77"/>
                <a:ea typeface="League Spartan" charset="0"/>
                <a:cs typeface="Poppins" pitchFamily="2" charset="77"/>
              </a:defRPr>
            </a:lvl1pPr>
          </a:lstStyle>
          <a:p>
            <a:r>
              <a:rPr lang="en-US" dirty="0"/>
              <a:t>2</a:t>
            </a:r>
          </a:p>
        </p:txBody>
      </p:sp>
      <p:sp>
        <p:nvSpPr>
          <p:cNvPr id="12" name="TextBox 11">
            <a:extLst>
              <a:ext uri="{FF2B5EF4-FFF2-40B4-BE49-F238E27FC236}">
                <a16:creationId xmlns:a16="http://schemas.microsoft.com/office/drawing/2014/main" id="{B41C1EDE-162A-454D-94A6-E545C6779E2A}"/>
              </a:ext>
            </a:extLst>
          </p:cNvPr>
          <p:cNvSpPr txBox="1"/>
          <p:nvPr/>
        </p:nvSpPr>
        <p:spPr>
          <a:xfrm>
            <a:off x="1170232" y="5245308"/>
            <a:ext cx="633507" cy="1154162"/>
          </a:xfrm>
          <a:prstGeom prst="rect">
            <a:avLst/>
          </a:prstGeom>
          <a:noFill/>
        </p:spPr>
        <p:txBody>
          <a:bodyPr wrap="none" rtlCol="0" anchor="ctr" anchorCtr="0">
            <a:spAutoFit/>
          </a:bodyPr>
          <a:lstStyle>
            <a:defPPr>
              <a:defRPr lang="fr-FR"/>
            </a:defPPr>
            <a:lvl1pPr algn="r">
              <a:defRPr sz="6900" b="1">
                <a:solidFill>
                  <a:srgbClr val="6A310A"/>
                </a:solidFill>
                <a:latin typeface="Poppins" pitchFamily="2" charset="77"/>
                <a:ea typeface="League Spartan" charset="0"/>
                <a:cs typeface="Poppins" pitchFamily="2" charset="77"/>
              </a:defRPr>
            </a:lvl1pPr>
          </a:lstStyle>
          <a:p>
            <a:r>
              <a:rPr lang="en-US" dirty="0"/>
              <a:t>4</a:t>
            </a:r>
          </a:p>
        </p:txBody>
      </p:sp>
      <p:sp>
        <p:nvSpPr>
          <p:cNvPr id="37" name="TextBox 1">
            <a:extLst>
              <a:ext uri="{FF2B5EF4-FFF2-40B4-BE49-F238E27FC236}">
                <a16:creationId xmlns:a16="http://schemas.microsoft.com/office/drawing/2014/main" id="{A1AC7646-096C-4CB6-8805-E91C3C04B371}"/>
              </a:ext>
            </a:extLst>
          </p:cNvPr>
          <p:cNvSpPr txBox="1"/>
          <p:nvPr/>
        </p:nvSpPr>
        <p:spPr>
          <a:xfrm rot="16200000">
            <a:off x="-485196" y="3167391"/>
            <a:ext cx="1915909" cy="523220"/>
          </a:xfrm>
          <a:prstGeom prst="rect">
            <a:avLst/>
          </a:prstGeom>
          <a:noFill/>
        </p:spPr>
        <p:txBody>
          <a:bodyPr wrap="none" rtlCol="0">
            <a:spAutoFit/>
          </a:bodyPr>
          <a:lstStyle/>
          <a:p>
            <a:pPr algn="ctr" defTabSz="685663"/>
            <a:r>
              <a:rPr lang="en-US" sz="2800" b="1" dirty="0">
                <a:solidFill>
                  <a:schemeClr val="accent2">
                    <a:lumMod val="50000"/>
                  </a:schemeClr>
                </a:solidFill>
                <a:latin typeface="Poppins" pitchFamily="2" charset="77"/>
                <a:cs typeface="Poppins" pitchFamily="2" charset="77"/>
              </a:rPr>
              <a:t>SOMMAIRE</a:t>
            </a:r>
          </a:p>
        </p:txBody>
      </p:sp>
      <p:sp>
        <p:nvSpPr>
          <p:cNvPr id="9" name="TextBox 7">
            <a:extLst>
              <a:ext uri="{FF2B5EF4-FFF2-40B4-BE49-F238E27FC236}">
                <a16:creationId xmlns:a16="http://schemas.microsoft.com/office/drawing/2014/main" id="{FEE4F2A4-02F1-4E47-9DAE-04C55DC40A2D}"/>
              </a:ext>
            </a:extLst>
          </p:cNvPr>
          <p:cNvSpPr txBox="1"/>
          <p:nvPr/>
        </p:nvSpPr>
        <p:spPr>
          <a:xfrm>
            <a:off x="1187790" y="3717540"/>
            <a:ext cx="633507" cy="1154162"/>
          </a:xfrm>
          <a:prstGeom prst="rect">
            <a:avLst/>
          </a:prstGeom>
          <a:noFill/>
        </p:spPr>
        <p:txBody>
          <a:bodyPr wrap="none" rtlCol="0" anchor="ctr" anchorCtr="0">
            <a:spAutoFit/>
          </a:bodyPr>
          <a:lstStyle>
            <a:defPPr>
              <a:defRPr lang="fr-FR"/>
            </a:defPPr>
            <a:lvl1pPr algn="r">
              <a:defRPr sz="6900" b="1">
                <a:solidFill>
                  <a:srgbClr val="6A310A"/>
                </a:solidFill>
                <a:latin typeface="Poppins" pitchFamily="2" charset="77"/>
                <a:ea typeface="League Spartan" charset="0"/>
                <a:cs typeface="Poppins" pitchFamily="2" charset="77"/>
              </a:defRPr>
            </a:lvl1pPr>
          </a:lstStyle>
          <a:p>
            <a:r>
              <a:rPr lang="en-US" dirty="0"/>
              <a:t>3</a:t>
            </a:r>
          </a:p>
        </p:txBody>
      </p:sp>
    </p:spTree>
    <p:extLst>
      <p:ext uri="{BB962C8B-B14F-4D97-AF65-F5344CB8AC3E}">
        <p14:creationId xmlns:p14="http://schemas.microsoft.com/office/powerpoint/2010/main" val="2597286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66CDBD-E538-494C-B80D-286E063FF535}"/>
              </a:ext>
            </a:extLst>
          </p:cNvPr>
          <p:cNvSpPr/>
          <p:nvPr/>
        </p:nvSpPr>
        <p:spPr>
          <a:xfrm>
            <a:off x="-4382" y="0"/>
            <a:ext cx="12192000" cy="99260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5" name="Rectangle 4">
            <a:extLst>
              <a:ext uri="{FF2B5EF4-FFF2-40B4-BE49-F238E27FC236}">
                <a16:creationId xmlns:a16="http://schemas.microsoft.com/office/drawing/2014/main" id="{DFC1EB38-2C99-4083-9067-C29FE0FB0712}"/>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3C1CEBCA-0160-4187-98E1-631FA91F5C3C}"/>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8" name="ZoneTexte 7">
            <a:extLst>
              <a:ext uri="{FF2B5EF4-FFF2-40B4-BE49-F238E27FC236}">
                <a16:creationId xmlns:a16="http://schemas.microsoft.com/office/drawing/2014/main" id="{BF89068F-54B1-4C82-A02B-AB892D8F2E6C}"/>
              </a:ext>
            </a:extLst>
          </p:cNvPr>
          <p:cNvSpPr txBox="1"/>
          <p:nvPr/>
        </p:nvSpPr>
        <p:spPr>
          <a:xfrm>
            <a:off x="7245532" y="487505"/>
            <a:ext cx="6052216"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SITUATION DU PROJET</a:t>
            </a:r>
          </a:p>
        </p:txBody>
      </p:sp>
      <p:pic>
        <p:nvPicPr>
          <p:cNvPr id="4" name="Image 3">
            <a:extLst>
              <a:ext uri="{FF2B5EF4-FFF2-40B4-BE49-F238E27FC236}">
                <a16:creationId xmlns:a16="http://schemas.microsoft.com/office/drawing/2014/main" id="{6B453A7F-FFB4-2282-92E3-A2C35C637264}"/>
              </a:ext>
            </a:extLst>
          </p:cNvPr>
          <p:cNvPicPr>
            <a:picLocks noChangeAspect="1"/>
          </p:cNvPicPr>
          <p:nvPr/>
        </p:nvPicPr>
        <p:blipFill>
          <a:blip r:embed="rId2"/>
          <a:stretch>
            <a:fillRect/>
          </a:stretch>
        </p:blipFill>
        <p:spPr>
          <a:xfrm>
            <a:off x="0" y="2109587"/>
            <a:ext cx="6902904" cy="4510064"/>
          </a:xfrm>
          <a:prstGeom prst="rect">
            <a:avLst/>
          </a:prstGeom>
        </p:spPr>
      </p:pic>
      <p:sp>
        <p:nvSpPr>
          <p:cNvPr id="2" name="ZoneTexte 1">
            <a:extLst>
              <a:ext uri="{FF2B5EF4-FFF2-40B4-BE49-F238E27FC236}">
                <a16:creationId xmlns:a16="http://schemas.microsoft.com/office/drawing/2014/main" id="{FED335DF-5460-1CDC-FBE3-515F179D7FB1}"/>
              </a:ext>
            </a:extLst>
          </p:cNvPr>
          <p:cNvSpPr txBox="1"/>
          <p:nvPr/>
        </p:nvSpPr>
        <p:spPr>
          <a:xfrm>
            <a:off x="130601" y="1065632"/>
            <a:ext cx="11922034" cy="923330"/>
          </a:xfrm>
          <a:prstGeom prst="rect">
            <a:avLst/>
          </a:prstGeom>
          <a:noFill/>
        </p:spPr>
        <p:txBody>
          <a:bodyPr wrap="square" rtlCol="0">
            <a:spAutoFit/>
          </a:bodyPr>
          <a:lstStyle/>
          <a:p>
            <a:r>
              <a:rPr lang="fr-FR" dirty="0">
                <a:latin typeface="Abadi" panose="020B0604020104020204" pitchFamily="34" charset="0"/>
              </a:rPr>
              <a:t>Le projet se situe au niveau de l’intersection de l’avenue MOHAMMED V et l’avenue HASSAN II, accolé au siège de l’Agence urbaine.</a:t>
            </a:r>
          </a:p>
          <a:p>
            <a:r>
              <a:rPr lang="fr-FR" dirty="0">
                <a:latin typeface="Abadi" panose="020B0604020104020204" pitchFamily="34" charset="0"/>
              </a:rPr>
              <a:t>La superficie du Terrain est d’environ 2 000 M²</a:t>
            </a:r>
          </a:p>
        </p:txBody>
      </p:sp>
      <p:graphicFrame>
        <p:nvGraphicFramePr>
          <p:cNvPr id="10" name="Tableau 10">
            <a:extLst>
              <a:ext uri="{FF2B5EF4-FFF2-40B4-BE49-F238E27FC236}">
                <a16:creationId xmlns:a16="http://schemas.microsoft.com/office/drawing/2014/main" id="{3611725A-48D4-2B9B-C0B3-00FA3F5E40DD}"/>
              </a:ext>
            </a:extLst>
          </p:cNvPr>
          <p:cNvGraphicFramePr>
            <a:graphicFrameLocks noGrp="1"/>
          </p:cNvGraphicFramePr>
          <p:nvPr>
            <p:extLst>
              <p:ext uri="{D42A27DB-BD31-4B8C-83A1-F6EECF244321}">
                <p14:modId xmlns:p14="http://schemas.microsoft.com/office/powerpoint/2010/main" val="2050110264"/>
              </p:ext>
            </p:extLst>
          </p:nvPr>
        </p:nvGraphicFramePr>
        <p:xfrm>
          <a:off x="7059720" y="2119788"/>
          <a:ext cx="4992915" cy="3045340"/>
        </p:xfrm>
        <a:graphic>
          <a:graphicData uri="http://schemas.openxmlformats.org/drawingml/2006/table">
            <a:tbl>
              <a:tblPr firstRow="1" bandRow="1">
                <a:tableStyleId>{5C22544A-7EE6-4342-B048-85BDC9FD1C3A}</a:tableStyleId>
              </a:tblPr>
              <a:tblGrid>
                <a:gridCol w="1664305">
                  <a:extLst>
                    <a:ext uri="{9D8B030D-6E8A-4147-A177-3AD203B41FA5}">
                      <a16:colId xmlns:a16="http://schemas.microsoft.com/office/drawing/2014/main" val="2589122609"/>
                    </a:ext>
                  </a:extLst>
                </a:gridCol>
                <a:gridCol w="1664305">
                  <a:extLst>
                    <a:ext uri="{9D8B030D-6E8A-4147-A177-3AD203B41FA5}">
                      <a16:colId xmlns:a16="http://schemas.microsoft.com/office/drawing/2014/main" val="180188398"/>
                    </a:ext>
                  </a:extLst>
                </a:gridCol>
                <a:gridCol w="1664305">
                  <a:extLst>
                    <a:ext uri="{9D8B030D-6E8A-4147-A177-3AD203B41FA5}">
                      <a16:colId xmlns:a16="http://schemas.microsoft.com/office/drawing/2014/main" val="2852068182"/>
                    </a:ext>
                  </a:extLst>
                </a:gridCol>
              </a:tblGrid>
              <a:tr h="647580">
                <a:tc>
                  <a:txBody>
                    <a:bodyPr/>
                    <a:lstStyle/>
                    <a:p>
                      <a:pPr algn="ctr"/>
                      <a:r>
                        <a:rPr lang="fr-FR" sz="1600" dirty="0">
                          <a:solidFill>
                            <a:sysClr val="windowText" lastClr="000000"/>
                          </a:solidFill>
                          <a:latin typeface="Abadi" panose="020B0604020104020204" pitchFamily="34" charset="0"/>
                        </a:rPr>
                        <a:t>Niveau</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fr-FR" sz="1600" dirty="0">
                          <a:solidFill>
                            <a:sysClr val="windowText" lastClr="000000"/>
                          </a:solidFill>
                          <a:latin typeface="Abadi" panose="020B0604020104020204" pitchFamily="34" charset="0"/>
                        </a:rPr>
                        <a:t>Surface ( m²)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fr-FR" sz="1600" dirty="0">
                          <a:solidFill>
                            <a:sysClr val="windowText" lastClr="000000"/>
                          </a:solidFill>
                          <a:latin typeface="Abadi" panose="020B0604020104020204" pitchFamily="34" charset="0"/>
                        </a:rPr>
                        <a:t>Destination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695819641"/>
                  </a:ext>
                </a:extLst>
              </a:tr>
              <a:tr h="370840">
                <a:tc>
                  <a:txBody>
                    <a:bodyPr/>
                    <a:lstStyle/>
                    <a:p>
                      <a:r>
                        <a:rPr lang="fr-FR" sz="1200" dirty="0">
                          <a:solidFill>
                            <a:sysClr val="windowText" lastClr="000000"/>
                          </a:solidFill>
                          <a:latin typeface="Abadi" panose="020B0604020104020204" pitchFamily="34" charset="0"/>
                        </a:rPr>
                        <a:t>Sous-Sol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632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Caveaux + Dépendance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17502710"/>
                  </a:ext>
                </a:extLst>
              </a:tr>
              <a:tr h="390215">
                <a:tc>
                  <a:txBody>
                    <a:bodyPr/>
                    <a:lstStyle/>
                    <a:p>
                      <a:r>
                        <a:rPr lang="fr-FR" sz="1200" dirty="0" err="1">
                          <a:solidFill>
                            <a:sysClr val="windowText" lastClr="000000"/>
                          </a:solidFill>
                          <a:latin typeface="Abadi" panose="020B0604020104020204" pitchFamily="34" charset="0"/>
                        </a:rPr>
                        <a:t>Rez</a:t>
                      </a:r>
                      <a:r>
                        <a:rPr lang="fr-FR" sz="1200" dirty="0">
                          <a:solidFill>
                            <a:sysClr val="windowText" lastClr="000000"/>
                          </a:solidFill>
                          <a:latin typeface="Abadi" panose="020B0604020104020204" pitchFamily="34" charset="0"/>
                        </a:rPr>
                        <a:t> de chaussé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909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Hall d’accueil + Guichets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4884457"/>
                  </a:ext>
                </a:extLst>
              </a:tr>
              <a:tr h="370840">
                <a:tc>
                  <a:txBody>
                    <a:bodyPr/>
                    <a:lstStyle/>
                    <a:p>
                      <a:r>
                        <a:rPr lang="fr-FR" sz="1200" dirty="0">
                          <a:solidFill>
                            <a:sysClr val="windowText" lastClr="000000"/>
                          </a:solidFill>
                          <a:latin typeface="Abadi" panose="020B0604020104020204" pitchFamily="34" charset="0"/>
                        </a:rPr>
                        <a:t>1</a:t>
                      </a:r>
                      <a:r>
                        <a:rPr lang="fr-FR" sz="1200" baseline="30000" dirty="0">
                          <a:solidFill>
                            <a:sysClr val="windowText" lastClr="000000"/>
                          </a:solidFill>
                          <a:latin typeface="Abadi" panose="020B0604020104020204" pitchFamily="34" charset="0"/>
                        </a:rPr>
                        <a:t>er</a:t>
                      </a:r>
                      <a:r>
                        <a:rPr lang="fr-FR" sz="1200" dirty="0">
                          <a:solidFill>
                            <a:sysClr val="windowText" lastClr="000000"/>
                          </a:solidFill>
                          <a:latin typeface="Abadi" panose="020B0604020104020204" pitchFamily="34" charset="0"/>
                        </a:rPr>
                        <a:t> Etage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900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Bureaux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1017824"/>
                  </a:ext>
                </a:extLst>
              </a:tr>
              <a:tr h="370840">
                <a:tc>
                  <a:txBody>
                    <a:bodyPr/>
                    <a:lstStyle/>
                    <a:p>
                      <a:r>
                        <a:rPr lang="fr-FR" sz="1200" dirty="0">
                          <a:solidFill>
                            <a:sysClr val="windowText" lastClr="000000"/>
                          </a:solidFill>
                          <a:latin typeface="Abadi" panose="020B0604020104020204" pitchFamily="34" charset="0"/>
                        </a:rPr>
                        <a:t>2</a:t>
                      </a:r>
                      <a:r>
                        <a:rPr lang="fr-FR" sz="1200" baseline="30000" dirty="0">
                          <a:solidFill>
                            <a:sysClr val="windowText" lastClr="000000"/>
                          </a:solidFill>
                          <a:latin typeface="Abadi" panose="020B0604020104020204" pitchFamily="34" charset="0"/>
                        </a:rPr>
                        <a:t>ème</a:t>
                      </a:r>
                      <a:r>
                        <a:rPr lang="fr-FR" sz="1200" dirty="0">
                          <a:solidFill>
                            <a:sysClr val="windowText" lastClr="000000"/>
                          </a:solidFill>
                          <a:latin typeface="Abadi" panose="020B0604020104020204" pitchFamily="34" charset="0"/>
                        </a:rPr>
                        <a:t> Etage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536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Réfectoire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0087412"/>
                  </a:ext>
                </a:extLst>
              </a:tr>
              <a:tr h="370840">
                <a:tc>
                  <a:txBody>
                    <a:bodyPr/>
                    <a:lstStyle/>
                    <a:p>
                      <a:r>
                        <a:rPr lang="fr-FR" sz="1200" dirty="0">
                          <a:solidFill>
                            <a:sysClr val="windowText" lastClr="000000"/>
                          </a:solidFill>
                          <a:latin typeface="Abadi" panose="020B0604020104020204" pitchFamily="34" charset="0"/>
                        </a:rPr>
                        <a:t>Terrasse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227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200" dirty="0">
                          <a:solidFill>
                            <a:sysClr val="windowText" lastClr="000000"/>
                          </a:solidFill>
                          <a:latin typeface="Abadi" panose="020B0604020104020204" pitchFamily="34" charset="0"/>
                        </a:rPr>
                        <a:t>Zone technique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2327061"/>
                  </a:ext>
                </a:extLst>
              </a:tr>
              <a:tr h="370840">
                <a:tc>
                  <a:txBody>
                    <a:bodyPr/>
                    <a:lstStyle/>
                    <a:p>
                      <a:r>
                        <a:rPr lang="fr-FR" sz="1200" dirty="0">
                          <a:solidFill>
                            <a:sysClr val="windowText" lastClr="000000"/>
                          </a:solidFill>
                          <a:latin typeface="Abadi" panose="020B0604020104020204" pitchFamily="34" charset="0"/>
                        </a:rPr>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gridSpan="2">
                  <a:txBody>
                    <a:bodyPr/>
                    <a:lstStyle/>
                    <a:p>
                      <a:pPr algn="ctr"/>
                      <a:r>
                        <a:rPr lang="fr-FR" sz="1200" dirty="0">
                          <a:solidFill>
                            <a:sysClr val="windowText" lastClr="000000"/>
                          </a:solidFill>
                          <a:latin typeface="Abadi" panose="020B0604020104020204" pitchFamily="34" charset="0"/>
                        </a:rPr>
                        <a:t>3204 m²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fr-FR" dirty="0"/>
                    </a:p>
                  </a:txBody>
                  <a:tcPr/>
                </a:tc>
                <a:extLst>
                  <a:ext uri="{0D108BD9-81ED-4DB2-BD59-A6C34878D82A}">
                    <a16:rowId xmlns:a16="http://schemas.microsoft.com/office/drawing/2014/main" val="4029618524"/>
                  </a:ext>
                </a:extLst>
              </a:tr>
            </a:tbl>
          </a:graphicData>
        </a:graphic>
      </p:graphicFrame>
    </p:spTree>
    <p:extLst>
      <p:ext uri="{BB962C8B-B14F-4D97-AF65-F5344CB8AC3E}">
        <p14:creationId xmlns:p14="http://schemas.microsoft.com/office/powerpoint/2010/main" val="4207553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66CDBD-E538-494C-B80D-286E063FF535}"/>
              </a:ext>
            </a:extLst>
          </p:cNvPr>
          <p:cNvSpPr/>
          <p:nvPr/>
        </p:nvSpPr>
        <p:spPr>
          <a:xfrm>
            <a:off x="-4382" y="0"/>
            <a:ext cx="12192000" cy="99260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5" name="Rectangle 4">
            <a:extLst>
              <a:ext uri="{FF2B5EF4-FFF2-40B4-BE49-F238E27FC236}">
                <a16:creationId xmlns:a16="http://schemas.microsoft.com/office/drawing/2014/main" id="{DFC1EB38-2C99-4083-9067-C29FE0FB0712}"/>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3031908-5E07-4525-B77E-3AFAB9310651}"/>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12" name="ZoneTexte 11">
            <a:extLst>
              <a:ext uri="{FF2B5EF4-FFF2-40B4-BE49-F238E27FC236}">
                <a16:creationId xmlns:a16="http://schemas.microsoft.com/office/drawing/2014/main" id="{7C8BD0A4-66F3-481D-BBF9-34D1D43CC5D5}"/>
              </a:ext>
            </a:extLst>
          </p:cNvPr>
          <p:cNvSpPr txBox="1"/>
          <p:nvPr/>
        </p:nvSpPr>
        <p:spPr>
          <a:xfrm>
            <a:off x="6666610" y="469382"/>
            <a:ext cx="6917268"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VUES ET PERSPECTIVES</a:t>
            </a:r>
          </a:p>
        </p:txBody>
      </p:sp>
      <p:pic>
        <p:nvPicPr>
          <p:cNvPr id="2" name="Image 1">
            <a:extLst>
              <a:ext uri="{FF2B5EF4-FFF2-40B4-BE49-F238E27FC236}">
                <a16:creationId xmlns:a16="http://schemas.microsoft.com/office/drawing/2014/main" id="{7E82ED64-50E3-8C65-3D41-542A1C4464C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2712" y="1568326"/>
            <a:ext cx="5538592" cy="2609691"/>
          </a:xfrm>
          <a:prstGeom prst="rect">
            <a:avLst/>
          </a:prstGeom>
        </p:spPr>
      </p:pic>
      <p:pic>
        <p:nvPicPr>
          <p:cNvPr id="6" name="Image 5">
            <a:extLst>
              <a:ext uri="{FF2B5EF4-FFF2-40B4-BE49-F238E27FC236}">
                <a16:creationId xmlns:a16="http://schemas.microsoft.com/office/drawing/2014/main" id="{3E76F07A-518B-EBE6-5291-920DDB8DA5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1617" y="1568325"/>
            <a:ext cx="5538592" cy="2609691"/>
          </a:xfrm>
          <a:prstGeom prst="rect">
            <a:avLst/>
          </a:prstGeom>
        </p:spPr>
      </p:pic>
      <p:pic>
        <p:nvPicPr>
          <p:cNvPr id="7" name="Image 6">
            <a:extLst>
              <a:ext uri="{FF2B5EF4-FFF2-40B4-BE49-F238E27FC236}">
                <a16:creationId xmlns:a16="http://schemas.microsoft.com/office/drawing/2014/main" id="{30991DA6-B08F-2AC4-AC2C-B640ACE7FD02}"/>
              </a:ext>
            </a:extLst>
          </p:cNvPr>
          <p:cNvPicPr>
            <a:picLocks noChangeAspect="1"/>
          </p:cNvPicPr>
          <p:nvPr/>
        </p:nvPicPr>
        <p:blipFill>
          <a:blip r:embed="rId4"/>
          <a:stretch>
            <a:fillRect/>
          </a:stretch>
        </p:blipFill>
        <p:spPr>
          <a:xfrm>
            <a:off x="4560154" y="4274655"/>
            <a:ext cx="3062927" cy="2278210"/>
          </a:xfrm>
          <a:prstGeom prst="rect">
            <a:avLst/>
          </a:prstGeom>
        </p:spPr>
      </p:pic>
      <p:sp>
        <p:nvSpPr>
          <p:cNvPr id="8" name="ZoneTexte 7">
            <a:extLst>
              <a:ext uri="{FF2B5EF4-FFF2-40B4-BE49-F238E27FC236}">
                <a16:creationId xmlns:a16="http://schemas.microsoft.com/office/drawing/2014/main" id="{77121984-6144-4F66-3119-A548BF7BD204}"/>
              </a:ext>
            </a:extLst>
          </p:cNvPr>
          <p:cNvSpPr txBox="1"/>
          <p:nvPr/>
        </p:nvSpPr>
        <p:spPr>
          <a:xfrm>
            <a:off x="5573458" y="1092652"/>
            <a:ext cx="1384690" cy="369332"/>
          </a:xfrm>
          <a:prstGeom prst="rect">
            <a:avLst/>
          </a:prstGeom>
          <a:noFill/>
        </p:spPr>
        <p:txBody>
          <a:bodyPr wrap="square" rtlCol="0">
            <a:spAutoFit/>
          </a:bodyPr>
          <a:lstStyle/>
          <a:p>
            <a:r>
              <a:rPr lang="fr-FR" dirty="0">
                <a:latin typeface="Abadi" panose="020B0604020104020204" pitchFamily="34" charset="0"/>
              </a:rPr>
              <a:t>Façades</a:t>
            </a:r>
          </a:p>
        </p:txBody>
      </p:sp>
    </p:spTree>
    <p:extLst>
      <p:ext uri="{BB962C8B-B14F-4D97-AF65-F5344CB8AC3E}">
        <p14:creationId xmlns:p14="http://schemas.microsoft.com/office/powerpoint/2010/main" val="3396809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66CDBD-E538-494C-B80D-286E063FF535}"/>
              </a:ext>
            </a:extLst>
          </p:cNvPr>
          <p:cNvSpPr/>
          <p:nvPr/>
        </p:nvSpPr>
        <p:spPr>
          <a:xfrm>
            <a:off x="-4382" y="0"/>
            <a:ext cx="12192000" cy="99260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5" name="Rectangle 4">
            <a:extLst>
              <a:ext uri="{FF2B5EF4-FFF2-40B4-BE49-F238E27FC236}">
                <a16:creationId xmlns:a16="http://schemas.microsoft.com/office/drawing/2014/main" id="{DFC1EB38-2C99-4083-9067-C29FE0FB0712}"/>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3031908-5E07-4525-B77E-3AFAB9310651}"/>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12" name="ZoneTexte 11">
            <a:extLst>
              <a:ext uri="{FF2B5EF4-FFF2-40B4-BE49-F238E27FC236}">
                <a16:creationId xmlns:a16="http://schemas.microsoft.com/office/drawing/2014/main" id="{7C8BD0A4-66F3-481D-BBF9-34D1D43CC5D5}"/>
              </a:ext>
            </a:extLst>
          </p:cNvPr>
          <p:cNvSpPr txBox="1"/>
          <p:nvPr/>
        </p:nvSpPr>
        <p:spPr>
          <a:xfrm>
            <a:off x="6666610" y="469382"/>
            <a:ext cx="6917268"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VUES ET PERSPECTIVES</a:t>
            </a:r>
          </a:p>
        </p:txBody>
      </p:sp>
      <p:sp>
        <p:nvSpPr>
          <p:cNvPr id="8" name="ZoneTexte 7">
            <a:extLst>
              <a:ext uri="{FF2B5EF4-FFF2-40B4-BE49-F238E27FC236}">
                <a16:creationId xmlns:a16="http://schemas.microsoft.com/office/drawing/2014/main" id="{77121984-6144-4F66-3119-A548BF7BD204}"/>
              </a:ext>
            </a:extLst>
          </p:cNvPr>
          <p:cNvSpPr txBox="1"/>
          <p:nvPr/>
        </p:nvSpPr>
        <p:spPr>
          <a:xfrm>
            <a:off x="5573458" y="1092652"/>
            <a:ext cx="1384690" cy="369332"/>
          </a:xfrm>
          <a:prstGeom prst="rect">
            <a:avLst/>
          </a:prstGeom>
          <a:noFill/>
        </p:spPr>
        <p:txBody>
          <a:bodyPr wrap="square" rtlCol="0">
            <a:spAutoFit/>
          </a:bodyPr>
          <a:lstStyle/>
          <a:p>
            <a:r>
              <a:rPr lang="fr-FR" dirty="0">
                <a:latin typeface="Abadi" panose="020B0604020104020204" pitchFamily="34" charset="0"/>
              </a:rPr>
              <a:t>Intérieur</a:t>
            </a:r>
          </a:p>
        </p:txBody>
      </p:sp>
      <p:pic>
        <p:nvPicPr>
          <p:cNvPr id="9" name="Image 8">
            <a:extLst>
              <a:ext uri="{FF2B5EF4-FFF2-40B4-BE49-F238E27FC236}">
                <a16:creationId xmlns:a16="http://schemas.microsoft.com/office/drawing/2014/main" id="{CFB989F8-C0F1-FB26-63D5-B11684D09CF5}"/>
              </a:ext>
            </a:extLst>
          </p:cNvPr>
          <p:cNvPicPr>
            <a:picLocks noChangeAspect="1"/>
          </p:cNvPicPr>
          <p:nvPr/>
        </p:nvPicPr>
        <p:blipFill>
          <a:blip r:embed="rId2"/>
          <a:stretch>
            <a:fillRect/>
          </a:stretch>
        </p:blipFill>
        <p:spPr>
          <a:xfrm>
            <a:off x="351247" y="1854926"/>
            <a:ext cx="4115854" cy="4710631"/>
          </a:xfrm>
          <a:prstGeom prst="rect">
            <a:avLst/>
          </a:prstGeom>
        </p:spPr>
      </p:pic>
      <p:pic>
        <p:nvPicPr>
          <p:cNvPr id="13" name="Image 12">
            <a:extLst>
              <a:ext uri="{FF2B5EF4-FFF2-40B4-BE49-F238E27FC236}">
                <a16:creationId xmlns:a16="http://schemas.microsoft.com/office/drawing/2014/main" id="{DF96BADE-DD27-8F9A-E0C8-7F4B5BAEE894}"/>
              </a:ext>
            </a:extLst>
          </p:cNvPr>
          <p:cNvPicPr>
            <a:picLocks noChangeAspect="1"/>
          </p:cNvPicPr>
          <p:nvPr/>
        </p:nvPicPr>
        <p:blipFill>
          <a:blip r:embed="rId3"/>
          <a:stretch>
            <a:fillRect/>
          </a:stretch>
        </p:blipFill>
        <p:spPr>
          <a:xfrm>
            <a:off x="7206329" y="1854926"/>
            <a:ext cx="3914681" cy="2196041"/>
          </a:xfrm>
          <a:prstGeom prst="rect">
            <a:avLst/>
          </a:prstGeom>
        </p:spPr>
      </p:pic>
      <p:pic>
        <p:nvPicPr>
          <p:cNvPr id="15" name="Image 14">
            <a:extLst>
              <a:ext uri="{FF2B5EF4-FFF2-40B4-BE49-F238E27FC236}">
                <a16:creationId xmlns:a16="http://schemas.microsoft.com/office/drawing/2014/main" id="{B392240D-98EB-1AA7-956C-D0D168B6BD7E}"/>
              </a:ext>
            </a:extLst>
          </p:cNvPr>
          <p:cNvPicPr>
            <a:picLocks noChangeAspect="1"/>
          </p:cNvPicPr>
          <p:nvPr/>
        </p:nvPicPr>
        <p:blipFill>
          <a:blip r:embed="rId4"/>
          <a:stretch>
            <a:fillRect/>
          </a:stretch>
        </p:blipFill>
        <p:spPr>
          <a:xfrm>
            <a:off x="7206329" y="4438506"/>
            <a:ext cx="3914681" cy="2127051"/>
          </a:xfrm>
          <a:prstGeom prst="rect">
            <a:avLst/>
          </a:prstGeom>
        </p:spPr>
      </p:pic>
      <p:sp>
        <p:nvSpPr>
          <p:cNvPr id="16" name="ZoneTexte 15">
            <a:extLst>
              <a:ext uri="{FF2B5EF4-FFF2-40B4-BE49-F238E27FC236}">
                <a16:creationId xmlns:a16="http://schemas.microsoft.com/office/drawing/2014/main" id="{C8A4A32F-DE53-FAD1-CAA0-5E236BCDA5E7}"/>
              </a:ext>
            </a:extLst>
          </p:cNvPr>
          <p:cNvSpPr txBox="1"/>
          <p:nvPr/>
        </p:nvSpPr>
        <p:spPr>
          <a:xfrm>
            <a:off x="942099" y="1411289"/>
            <a:ext cx="3339736" cy="369332"/>
          </a:xfrm>
          <a:prstGeom prst="rect">
            <a:avLst/>
          </a:prstGeom>
          <a:noFill/>
        </p:spPr>
        <p:txBody>
          <a:bodyPr wrap="square" rtlCol="0">
            <a:spAutoFit/>
          </a:bodyPr>
          <a:lstStyle/>
          <a:p>
            <a:r>
              <a:rPr lang="fr-FR" dirty="0">
                <a:latin typeface="Abadi" panose="020B0604020104020204" pitchFamily="34" charset="0"/>
              </a:rPr>
              <a:t>Hall d’accueil (FP paramétrique)</a:t>
            </a:r>
          </a:p>
        </p:txBody>
      </p:sp>
      <p:sp>
        <p:nvSpPr>
          <p:cNvPr id="17" name="ZoneTexte 16">
            <a:extLst>
              <a:ext uri="{FF2B5EF4-FFF2-40B4-BE49-F238E27FC236}">
                <a16:creationId xmlns:a16="http://schemas.microsoft.com/office/drawing/2014/main" id="{457B31D8-D5F6-B2ED-99EC-E6FA7D546CDE}"/>
              </a:ext>
            </a:extLst>
          </p:cNvPr>
          <p:cNvSpPr txBox="1"/>
          <p:nvPr/>
        </p:nvSpPr>
        <p:spPr>
          <a:xfrm>
            <a:off x="8390724" y="1497195"/>
            <a:ext cx="1932062" cy="369332"/>
          </a:xfrm>
          <a:prstGeom prst="rect">
            <a:avLst/>
          </a:prstGeom>
          <a:noFill/>
        </p:spPr>
        <p:txBody>
          <a:bodyPr wrap="square" rtlCol="0">
            <a:spAutoFit/>
          </a:bodyPr>
          <a:lstStyle/>
          <a:p>
            <a:r>
              <a:rPr lang="fr-FR" dirty="0">
                <a:latin typeface="Abadi" panose="020B0604020104020204" pitchFamily="34" charset="0"/>
              </a:rPr>
              <a:t>Entrée Personnel</a:t>
            </a:r>
          </a:p>
        </p:txBody>
      </p:sp>
      <p:sp>
        <p:nvSpPr>
          <p:cNvPr id="18" name="ZoneTexte 17">
            <a:extLst>
              <a:ext uri="{FF2B5EF4-FFF2-40B4-BE49-F238E27FC236}">
                <a16:creationId xmlns:a16="http://schemas.microsoft.com/office/drawing/2014/main" id="{A4E822FF-86E4-DBF1-3054-AB39EACFE0ED}"/>
              </a:ext>
            </a:extLst>
          </p:cNvPr>
          <p:cNvSpPr txBox="1"/>
          <p:nvPr/>
        </p:nvSpPr>
        <p:spPr>
          <a:xfrm>
            <a:off x="8414025" y="4118347"/>
            <a:ext cx="1932062" cy="369332"/>
          </a:xfrm>
          <a:prstGeom prst="rect">
            <a:avLst/>
          </a:prstGeom>
          <a:noFill/>
        </p:spPr>
        <p:txBody>
          <a:bodyPr wrap="square" rtlCol="0">
            <a:spAutoFit/>
          </a:bodyPr>
          <a:lstStyle/>
          <a:p>
            <a:r>
              <a:rPr lang="fr-FR" dirty="0">
                <a:latin typeface="Abadi" panose="020B0604020104020204" pitchFamily="34" charset="0"/>
              </a:rPr>
              <a:t>Salle de réunion</a:t>
            </a:r>
          </a:p>
        </p:txBody>
      </p:sp>
    </p:spTree>
    <p:extLst>
      <p:ext uri="{BB962C8B-B14F-4D97-AF65-F5344CB8AC3E}">
        <p14:creationId xmlns:p14="http://schemas.microsoft.com/office/powerpoint/2010/main" val="4199353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66CDBD-E538-494C-B80D-286E063FF535}"/>
              </a:ext>
            </a:extLst>
          </p:cNvPr>
          <p:cNvSpPr/>
          <p:nvPr/>
        </p:nvSpPr>
        <p:spPr>
          <a:xfrm>
            <a:off x="-4382" y="0"/>
            <a:ext cx="12192000" cy="99260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5" name="Rectangle 4">
            <a:extLst>
              <a:ext uri="{FF2B5EF4-FFF2-40B4-BE49-F238E27FC236}">
                <a16:creationId xmlns:a16="http://schemas.microsoft.com/office/drawing/2014/main" id="{DFC1EB38-2C99-4083-9067-C29FE0FB0712}"/>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3031908-5E07-4525-B77E-3AFAB9310651}"/>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12" name="ZoneTexte 11">
            <a:extLst>
              <a:ext uri="{FF2B5EF4-FFF2-40B4-BE49-F238E27FC236}">
                <a16:creationId xmlns:a16="http://schemas.microsoft.com/office/drawing/2014/main" id="{7C8BD0A4-66F3-481D-BBF9-34D1D43CC5D5}"/>
              </a:ext>
            </a:extLst>
          </p:cNvPr>
          <p:cNvSpPr txBox="1"/>
          <p:nvPr/>
        </p:nvSpPr>
        <p:spPr>
          <a:xfrm>
            <a:off x="6740434" y="465523"/>
            <a:ext cx="5248365" cy="584775"/>
          </a:xfrm>
          <a:prstGeom prst="rect">
            <a:avLst/>
          </a:prstGeom>
          <a:noFill/>
        </p:spPr>
        <p:txBody>
          <a:bodyPr wrap="square" rtlCol="0">
            <a:spAutoFit/>
          </a:bodyPr>
          <a:lstStyle/>
          <a:p>
            <a:r>
              <a:rPr lang="fr-FR" sz="1600" dirty="0">
                <a:solidFill>
                  <a:schemeClr val="accent2">
                    <a:lumMod val="50000"/>
                  </a:schemeClr>
                </a:solidFill>
                <a:latin typeface="BankGothic Md BT" panose="020B0807020203060204" pitchFamily="34" charset="0"/>
              </a:rPr>
              <a:t>Principales prestations Architecturales &amp; techniques</a:t>
            </a:r>
          </a:p>
        </p:txBody>
      </p:sp>
      <p:sp>
        <p:nvSpPr>
          <p:cNvPr id="2" name="Rectangle : coins arrondis 1">
            <a:extLst>
              <a:ext uri="{FF2B5EF4-FFF2-40B4-BE49-F238E27FC236}">
                <a16:creationId xmlns:a16="http://schemas.microsoft.com/office/drawing/2014/main" id="{C479AF63-D95A-200C-1171-7A4028D58CFA}"/>
              </a:ext>
            </a:extLst>
          </p:cNvPr>
          <p:cNvSpPr/>
          <p:nvPr/>
        </p:nvSpPr>
        <p:spPr>
          <a:xfrm>
            <a:off x="451308" y="1110256"/>
            <a:ext cx="4855798" cy="77506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Prestations Architecturales</a:t>
            </a:r>
          </a:p>
        </p:txBody>
      </p:sp>
      <p:sp>
        <p:nvSpPr>
          <p:cNvPr id="4" name="Rectangle : coins arrondis 3">
            <a:extLst>
              <a:ext uri="{FF2B5EF4-FFF2-40B4-BE49-F238E27FC236}">
                <a16:creationId xmlns:a16="http://schemas.microsoft.com/office/drawing/2014/main" id="{B18F59B8-07F3-6DC2-4DD5-4D9F99540DE9}"/>
              </a:ext>
            </a:extLst>
          </p:cNvPr>
          <p:cNvSpPr/>
          <p:nvPr/>
        </p:nvSpPr>
        <p:spPr>
          <a:xfrm>
            <a:off x="6880389" y="1234845"/>
            <a:ext cx="4968454" cy="77506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Prestations techniques</a:t>
            </a:r>
          </a:p>
        </p:txBody>
      </p:sp>
      <p:sp>
        <p:nvSpPr>
          <p:cNvPr id="6" name="Rectangle : coins arrondis 5">
            <a:extLst>
              <a:ext uri="{FF2B5EF4-FFF2-40B4-BE49-F238E27FC236}">
                <a16:creationId xmlns:a16="http://schemas.microsoft.com/office/drawing/2014/main" id="{207DA413-5777-1251-DF50-50B1ECDBDA50}"/>
              </a:ext>
            </a:extLst>
          </p:cNvPr>
          <p:cNvSpPr/>
          <p:nvPr/>
        </p:nvSpPr>
        <p:spPr>
          <a:xfrm>
            <a:off x="531990" y="2254676"/>
            <a:ext cx="4694434" cy="3787536"/>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endParaRPr lang="fr-FR" sz="1100" dirty="0">
              <a:solidFill>
                <a:schemeClr val="tx1"/>
              </a:solidFill>
            </a:endParaRP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r>
              <a:rPr lang="fr-FR" sz="1200" dirty="0">
                <a:solidFill>
                  <a:schemeClr val="tx1"/>
                </a:solidFill>
              </a:rPr>
              <a:t>TRAVERTIN VOLUBILIS BRUT/POLI</a:t>
            </a:r>
          </a:p>
          <a:p>
            <a:endParaRPr lang="fr-FR" sz="1200" dirty="0">
              <a:solidFill>
                <a:schemeClr val="tx1"/>
              </a:solidFill>
            </a:endParaRPr>
          </a:p>
          <a:p>
            <a:r>
              <a:rPr lang="fr-FR" sz="1200" dirty="0">
                <a:solidFill>
                  <a:schemeClr val="tx1"/>
                </a:solidFill>
              </a:rPr>
              <a:t>REVETEMENT DE SOL EN RESINE  </a:t>
            </a:r>
          </a:p>
          <a:p>
            <a:endParaRPr lang="fr-FR" sz="1100" dirty="0">
              <a:solidFill>
                <a:schemeClr val="tx1"/>
              </a:solidFill>
            </a:endParaRPr>
          </a:p>
          <a:p>
            <a:r>
              <a:rPr lang="fr-FR" sz="1100" dirty="0">
                <a:solidFill>
                  <a:schemeClr val="tx1"/>
                </a:solidFill>
              </a:rPr>
              <a:t>REVETEMENT DE FACADES VENTILLEES EN BRIQUETTES</a:t>
            </a:r>
          </a:p>
          <a:p>
            <a:endParaRPr lang="fr-FR" sz="1100" dirty="0">
              <a:solidFill>
                <a:schemeClr val="tx1"/>
              </a:solidFill>
            </a:endParaRPr>
          </a:p>
          <a:p>
            <a:r>
              <a:rPr lang="fr-FR" sz="1100" dirty="0">
                <a:solidFill>
                  <a:schemeClr val="tx1"/>
                </a:solidFill>
              </a:rPr>
              <a:t>FAUX PLAFONDS EN STAFF LISSE</a:t>
            </a:r>
          </a:p>
          <a:p>
            <a:endParaRPr lang="fr-FR" sz="1100" dirty="0">
              <a:solidFill>
                <a:schemeClr val="tx1"/>
              </a:solidFill>
            </a:endParaRPr>
          </a:p>
          <a:p>
            <a:r>
              <a:rPr lang="fr-FR" sz="1100" dirty="0">
                <a:solidFill>
                  <a:schemeClr val="tx1"/>
                </a:solidFill>
              </a:rPr>
              <a:t>FAUX PLAFOND PARAMETRIQUE EN STAFF LISSE    </a:t>
            </a:r>
          </a:p>
          <a:p>
            <a:endParaRPr lang="fr-FR" sz="1100" dirty="0">
              <a:solidFill>
                <a:schemeClr val="tx1"/>
              </a:solidFill>
            </a:endParaRPr>
          </a:p>
          <a:p>
            <a:r>
              <a:rPr lang="fr-FR" sz="1200" dirty="0">
                <a:solidFill>
                  <a:schemeClr val="tx1"/>
                </a:solidFill>
              </a:rPr>
              <a:t>HABILLAGE EN BOIS MURS ET PLAFONS </a:t>
            </a:r>
          </a:p>
          <a:p>
            <a:endParaRPr lang="fr-FR" sz="1200" dirty="0">
              <a:solidFill>
                <a:schemeClr val="tx1"/>
              </a:solidFill>
            </a:endParaRPr>
          </a:p>
          <a:p>
            <a:r>
              <a:rPr lang="fr-FR" sz="1200" dirty="0">
                <a:solidFill>
                  <a:schemeClr val="tx1"/>
                </a:solidFill>
              </a:rPr>
              <a:t>DOUBLE VITRAGE AVEC ISOLATION THERMIQUE </a:t>
            </a:r>
          </a:p>
          <a:p>
            <a:endParaRPr lang="fr-FR" sz="1200" dirty="0">
              <a:solidFill>
                <a:schemeClr val="tx1"/>
              </a:solidFill>
            </a:endParaRPr>
          </a:p>
          <a:p>
            <a:r>
              <a:rPr lang="fr-FR" sz="1200" dirty="0">
                <a:solidFill>
                  <a:schemeClr val="tx1"/>
                </a:solidFill>
              </a:rPr>
              <a:t>ENSEMBLE VITRE AVEC VITRAGE PAREBALLES </a:t>
            </a:r>
          </a:p>
          <a:p>
            <a:endParaRPr lang="fr-FR" sz="1200" dirty="0">
              <a:solidFill>
                <a:schemeClr val="tx1"/>
              </a:solidFill>
            </a:endParaRPr>
          </a:p>
          <a:p>
            <a:r>
              <a:rPr lang="fr-FR" sz="1200" dirty="0">
                <a:solidFill>
                  <a:schemeClr val="tx1"/>
                </a:solidFill>
              </a:rPr>
              <a:t>PORTES BLINDEES ET SEMI BLINDEES </a:t>
            </a:r>
          </a:p>
          <a:p>
            <a:endParaRPr lang="fr-FR" sz="1200" dirty="0">
              <a:solidFill>
                <a:schemeClr val="tx1"/>
              </a:solidFill>
            </a:endParaRPr>
          </a:p>
          <a:p>
            <a:r>
              <a:rPr lang="fr-FR" sz="1200" dirty="0">
                <a:solidFill>
                  <a:schemeClr val="tx1"/>
                </a:solidFill>
              </a:rPr>
              <a:t>HABILLAGE EN LAITON TISSE DES PORTES </a:t>
            </a:r>
          </a:p>
          <a:p>
            <a:endParaRPr lang="fr-FR" sz="1200" dirty="0">
              <a:solidFill>
                <a:schemeClr val="tx1"/>
              </a:solidFill>
            </a:endParaRPr>
          </a:p>
          <a:p>
            <a:endParaRPr lang="fr-FR" sz="1200" dirty="0">
              <a:solidFill>
                <a:schemeClr val="tx1"/>
              </a:solidFill>
            </a:endParaRPr>
          </a:p>
          <a:p>
            <a:endParaRPr lang="fr-FR" sz="1200" dirty="0">
              <a:solidFill>
                <a:schemeClr val="tx1"/>
              </a:solidFill>
            </a:endParaRPr>
          </a:p>
          <a:p>
            <a:endParaRPr lang="fr-FR" sz="1050" dirty="0">
              <a:solidFill>
                <a:schemeClr val="tx1"/>
              </a:solidFill>
            </a:endParaRPr>
          </a:p>
          <a:p>
            <a:pPr lvl="1"/>
            <a:endParaRPr lang="fr-FR" sz="1100" b="1" dirty="0">
              <a:solidFill>
                <a:schemeClr val="tx1"/>
              </a:solidFill>
            </a:endParaRPr>
          </a:p>
          <a:p>
            <a:pPr marL="628650" lvl="1" indent="-171450">
              <a:buFont typeface="Arial" panose="020B0604020202020204" pitchFamily="34" charset="0"/>
              <a:buChar char="•"/>
            </a:pPr>
            <a:endParaRPr lang="fr-FR" sz="1100" b="1" dirty="0">
              <a:solidFill>
                <a:schemeClr val="tx1"/>
              </a:solidFill>
            </a:endParaRPr>
          </a:p>
          <a:p>
            <a:pPr marL="628650" lvl="1" indent="-171450">
              <a:buFont typeface="Arial" panose="020B0604020202020204" pitchFamily="34" charset="0"/>
              <a:buChar char="•"/>
            </a:pPr>
            <a:endParaRPr lang="fr-FR" sz="1100" b="1" dirty="0">
              <a:solidFill>
                <a:schemeClr val="tx1"/>
              </a:solidFill>
            </a:endParaRPr>
          </a:p>
          <a:p>
            <a:pPr marL="285750" indent="-285750">
              <a:buFont typeface="Arial" panose="020B0604020202020204" pitchFamily="34" charset="0"/>
              <a:buChar char="•"/>
            </a:pPr>
            <a:endParaRPr lang="fr-FR" dirty="0">
              <a:solidFill>
                <a:schemeClr val="tx1"/>
              </a:solidFill>
            </a:endParaRPr>
          </a:p>
        </p:txBody>
      </p:sp>
      <p:sp>
        <p:nvSpPr>
          <p:cNvPr id="7" name="Rectangle : coins arrondis 6">
            <a:extLst>
              <a:ext uri="{FF2B5EF4-FFF2-40B4-BE49-F238E27FC236}">
                <a16:creationId xmlns:a16="http://schemas.microsoft.com/office/drawing/2014/main" id="{46643B30-2DAC-35A5-02CA-37760ABF1892}"/>
              </a:ext>
            </a:extLst>
          </p:cNvPr>
          <p:cNvSpPr/>
          <p:nvPr/>
        </p:nvSpPr>
        <p:spPr>
          <a:xfrm>
            <a:off x="6884894" y="2254676"/>
            <a:ext cx="5011271" cy="3706164"/>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indent="-285750">
              <a:lnSpc>
                <a:spcPct val="150000"/>
              </a:lnSpc>
              <a:buFont typeface="Arial" panose="020B0604020202020204" pitchFamily="34" charset="0"/>
              <a:buChar char="•"/>
            </a:pPr>
            <a:endParaRPr lang="fr-FR" sz="1200" dirty="0">
              <a:solidFill>
                <a:schemeClr val="tx1"/>
              </a:solidFill>
            </a:endParaRPr>
          </a:p>
          <a:p>
            <a:pPr>
              <a:lnSpc>
                <a:spcPct val="150000"/>
              </a:lnSpc>
            </a:pPr>
            <a:r>
              <a:rPr lang="fr-FR" sz="1200" dirty="0">
                <a:solidFill>
                  <a:schemeClr val="tx1"/>
                </a:solidFill>
              </a:rPr>
              <a:t>     CLIMATISATION EN DRV </a:t>
            </a:r>
          </a:p>
          <a:p>
            <a:pPr>
              <a:lnSpc>
                <a:spcPct val="150000"/>
              </a:lnSpc>
            </a:pPr>
            <a:r>
              <a:rPr lang="fr-FR" sz="1200" dirty="0">
                <a:solidFill>
                  <a:schemeClr val="tx1"/>
                </a:solidFill>
              </a:rPr>
              <a:t>     SPLIT SYSTÈME </a:t>
            </a:r>
          </a:p>
          <a:p>
            <a:pPr>
              <a:lnSpc>
                <a:spcPct val="150000"/>
              </a:lnSpc>
            </a:pPr>
            <a:r>
              <a:rPr lang="fr-FR" sz="1200" dirty="0">
                <a:solidFill>
                  <a:schemeClr val="tx1"/>
                </a:solidFill>
              </a:rPr>
              <a:t>     ECLAIRAGE LED</a:t>
            </a:r>
          </a:p>
          <a:p>
            <a:pPr>
              <a:lnSpc>
                <a:spcPct val="150000"/>
              </a:lnSpc>
            </a:pPr>
            <a:r>
              <a:rPr lang="fr-FR" sz="1200" dirty="0">
                <a:solidFill>
                  <a:schemeClr val="tx1"/>
                </a:solidFill>
              </a:rPr>
              <a:t>     LUMINIAIRES LINEAIRES</a:t>
            </a:r>
          </a:p>
          <a:p>
            <a:pPr>
              <a:lnSpc>
                <a:spcPct val="150000"/>
              </a:lnSpc>
            </a:pPr>
            <a:r>
              <a:rPr lang="fr-FR" sz="1200" dirty="0">
                <a:solidFill>
                  <a:schemeClr val="tx1"/>
                </a:solidFill>
              </a:rPr>
              <a:t>     STATION EN PANNEAUX PHOTOVOLTAIQUES</a:t>
            </a:r>
          </a:p>
          <a:p>
            <a:pPr>
              <a:lnSpc>
                <a:spcPct val="150000"/>
              </a:lnSpc>
            </a:pPr>
            <a:r>
              <a:rPr lang="fr-FR" sz="1200" dirty="0">
                <a:solidFill>
                  <a:schemeClr val="tx1"/>
                </a:solidFill>
              </a:rPr>
              <a:t>     MONTES DE CHARGES ET ASCENSEURS</a:t>
            </a:r>
          </a:p>
          <a:p>
            <a:pPr>
              <a:lnSpc>
                <a:spcPct val="150000"/>
              </a:lnSpc>
            </a:pPr>
            <a:r>
              <a:rPr lang="fr-FR" sz="1200" dirty="0">
                <a:solidFill>
                  <a:schemeClr val="tx1"/>
                </a:solidFill>
              </a:rPr>
              <a:t>     TABLEAUX ELECTRIQUES CONVENTIONNELS   </a:t>
            </a:r>
          </a:p>
          <a:p>
            <a:pPr>
              <a:lnSpc>
                <a:spcPct val="150000"/>
              </a:lnSpc>
            </a:pPr>
            <a:r>
              <a:rPr lang="fr-FR" sz="1200" dirty="0">
                <a:solidFill>
                  <a:schemeClr val="tx1"/>
                </a:solidFill>
              </a:rPr>
              <a:t>     DRAINAGE PERIPHERIQUE </a:t>
            </a:r>
          </a:p>
          <a:p>
            <a:pPr>
              <a:lnSpc>
                <a:spcPct val="150000"/>
              </a:lnSpc>
            </a:pPr>
            <a:r>
              <a:rPr lang="fr-FR" sz="1200" dirty="0">
                <a:solidFill>
                  <a:schemeClr val="tx1"/>
                </a:solidFill>
              </a:rPr>
              <a:t>     PRECABLAGE INFORMATIQUE ET SECURITE </a:t>
            </a:r>
          </a:p>
          <a:p>
            <a:pPr>
              <a:lnSpc>
                <a:spcPct val="150000"/>
              </a:lnSpc>
            </a:pPr>
            <a:r>
              <a:rPr lang="fr-FR" sz="1200" dirty="0">
                <a:solidFill>
                  <a:schemeClr val="tx1"/>
                </a:solidFill>
              </a:rPr>
              <a:t>     GESTION TECHNIQUE CENTRALISEE </a:t>
            </a:r>
          </a:p>
          <a:p>
            <a:pPr>
              <a:lnSpc>
                <a:spcPct val="150000"/>
              </a:lnSpc>
            </a:pPr>
            <a:r>
              <a:rPr lang="fr-FR" sz="1200" dirty="0">
                <a:solidFill>
                  <a:schemeClr val="tx1"/>
                </a:solidFill>
              </a:rPr>
              <a:t>     DESEMFUMAGE NATUREL </a:t>
            </a:r>
          </a:p>
          <a:p>
            <a:pPr>
              <a:lnSpc>
                <a:spcPct val="150000"/>
              </a:lnSpc>
            </a:pPr>
            <a:r>
              <a:rPr lang="fr-FR" sz="1200" dirty="0">
                <a:solidFill>
                  <a:schemeClr val="tx1"/>
                </a:solidFill>
              </a:rPr>
              <a:t>     PLANTATIONS </a:t>
            </a:r>
          </a:p>
          <a:p>
            <a:pPr marL="285750" indent="-285750">
              <a:buFont typeface="Arial" panose="020B0604020202020204" pitchFamily="34" charset="0"/>
              <a:buChar char="•"/>
            </a:pPr>
            <a:endParaRPr lang="fr-FR" sz="1800" dirty="0">
              <a:solidFill>
                <a:schemeClr val="tx1"/>
              </a:solidFill>
            </a:endParaRP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1972470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66CDBD-E538-494C-B80D-286E063FF535}"/>
              </a:ext>
            </a:extLst>
          </p:cNvPr>
          <p:cNvSpPr/>
          <p:nvPr/>
        </p:nvSpPr>
        <p:spPr>
          <a:xfrm>
            <a:off x="-4382" y="0"/>
            <a:ext cx="12192000" cy="77506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dirty="0"/>
          </a:p>
        </p:txBody>
      </p:sp>
      <p:sp>
        <p:nvSpPr>
          <p:cNvPr id="5" name="Rectangle 4">
            <a:extLst>
              <a:ext uri="{FF2B5EF4-FFF2-40B4-BE49-F238E27FC236}">
                <a16:creationId xmlns:a16="http://schemas.microsoft.com/office/drawing/2014/main" id="{DFC1EB38-2C99-4083-9067-C29FE0FB0712}"/>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D3031908-5E07-4525-B77E-3AFAB9310651}"/>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12" name="ZoneTexte 11">
            <a:extLst>
              <a:ext uri="{FF2B5EF4-FFF2-40B4-BE49-F238E27FC236}">
                <a16:creationId xmlns:a16="http://schemas.microsoft.com/office/drawing/2014/main" id="{7C8BD0A4-66F3-481D-BBF9-34D1D43CC5D5}"/>
              </a:ext>
            </a:extLst>
          </p:cNvPr>
          <p:cNvSpPr txBox="1"/>
          <p:nvPr/>
        </p:nvSpPr>
        <p:spPr>
          <a:xfrm>
            <a:off x="6723485" y="173136"/>
            <a:ext cx="5248365" cy="584775"/>
          </a:xfrm>
          <a:prstGeom prst="rect">
            <a:avLst/>
          </a:prstGeom>
          <a:noFill/>
        </p:spPr>
        <p:txBody>
          <a:bodyPr wrap="square" rtlCol="0">
            <a:spAutoFit/>
          </a:bodyPr>
          <a:lstStyle/>
          <a:p>
            <a:r>
              <a:rPr lang="fr-FR" sz="1600" dirty="0">
                <a:solidFill>
                  <a:schemeClr val="accent2">
                    <a:lumMod val="50000"/>
                  </a:schemeClr>
                </a:solidFill>
                <a:latin typeface="BankGothic Md BT" panose="020B0807020203060204" pitchFamily="34" charset="0"/>
              </a:rPr>
              <a:t>RC - Points de Vigilance par rapport au dossier de soumission</a:t>
            </a:r>
          </a:p>
        </p:txBody>
      </p:sp>
      <p:sp>
        <p:nvSpPr>
          <p:cNvPr id="2" name="Rectangle : coins arrondis 1">
            <a:extLst>
              <a:ext uri="{FF2B5EF4-FFF2-40B4-BE49-F238E27FC236}">
                <a16:creationId xmlns:a16="http://schemas.microsoft.com/office/drawing/2014/main" id="{C479AF63-D95A-200C-1171-7A4028D58CFA}"/>
              </a:ext>
            </a:extLst>
          </p:cNvPr>
          <p:cNvSpPr/>
          <p:nvPr/>
        </p:nvSpPr>
        <p:spPr>
          <a:xfrm>
            <a:off x="500061" y="819817"/>
            <a:ext cx="4855798" cy="528815"/>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Dossier Administratif</a:t>
            </a:r>
          </a:p>
        </p:txBody>
      </p:sp>
      <p:sp>
        <p:nvSpPr>
          <p:cNvPr id="4" name="Rectangle : coins arrondis 3">
            <a:extLst>
              <a:ext uri="{FF2B5EF4-FFF2-40B4-BE49-F238E27FC236}">
                <a16:creationId xmlns:a16="http://schemas.microsoft.com/office/drawing/2014/main" id="{B18F59B8-07F3-6DC2-4DD5-4D9F99540DE9}"/>
              </a:ext>
            </a:extLst>
          </p:cNvPr>
          <p:cNvSpPr/>
          <p:nvPr/>
        </p:nvSpPr>
        <p:spPr>
          <a:xfrm>
            <a:off x="6735974" y="857533"/>
            <a:ext cx="4968454" cy="528815"/>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Dossier Technique</a:t>
            </a:r>
          </a:p>
        </p:txBody>
      </p:sp>
      <p:sp>
        <p:nvSpPr>
          <p:cNvPr id="6" name="Rectangle : coins arrondis 5">
            <a:extLst>
              <a:ext uri="{FF2B5EF4-FFF2-40B4-BE49-F238E27FC236}">
                <a16:creationId xmlns:a16="http://schemas.microsoft.com/office/drawing/2014/main" id="{207DA413-5777-1251-DF50-50B1ECDBDA50}"/>
              </a:ext>
            </a:extLst>
          </p:cNvPr>
          <p:cNvSpPr/>
          <p:nvPr/>
        </p:nvSpPr>
        <p:spPr>
          <a:xfrm>
            <a:off x="203201" y="1386348"/>
            <a:ext cx="5659717" cy="525360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q"/>
            </a:pPr>
            <a:r>
              <a:rPr lang="fr-FR" sz="1200" b="1" u="sng" dirty="0">
                <a:solidFill>
                  <a:schemeClr val="tx1"/>
                </a:solidFill>
                <a:effectLst/>
                <a:latin typeface="Calibri "/>
                <a:ea typeface="Times New Roman" panose="02020603050405020304" pitchFamily="18" charset="0"/>
              </a:rPr>
              <a:t>Pour chaque concurrent au moment du dépôt des offres : (Cf. Règlement de consultation)</a:t>
            </a:r>
          </a:p>
          <a:p>
            <a:endParaRPr lang="fr-FR" sz="1200" b="1" u="sng" dirty="0">
              <a:solidFill>
                <a:schemeClr val="tx1"/>
              </a:solidFill>
              <a:effectLst/>
              <a:latin typeface="Calibri "/>
              <a:ea typeface="Times New Roman" panose="02020603050405020304" pitchFamily="18" charset="0"/>
            </a:endParaRPr>
          </a:p>
          <a:p>
            <a:pPr marL="285750" indent="-285750">
              <a:buFont typeface="Arial" panose="020B0604020202020204" pitchFamily="34" charset="0"/>
              <a:buChar char="•"/>
            </a:pPr>
            <a:r>
              <a:rPr lang="fr-FR" sz="1200" dirty="0">
                <a:solidFill>
                  <a:schemeClr val="tx1"/>
                </a:solidFill>
                <a:latin typeface="Calibri "/>
                <a:ea typeface="Times New Roman" panose="02020603050405020304" pitchFamily="18" charset="0"/>
              </a:rPr>
              <a:t>La ou les pièces justifiant les pouvoirs conférés à la personne agissant au nom du concurrent</a:t>
            </a:r>
          </a:p>
          <a:p>
            <a:pPr marL="285750" indent="-285750">
              <a:buFont typeface="Arial" panose="020B0604020202020204" pitchFamily="34" charset="0"/>
              <a:buChar char="•"/>
            </a:pPr>
            <a:r>
              <a:rPr lang="fr-FR" sz="1200" dirty="0">
                <a:solidFill>
                  <a:schemeClr val="tx1"/>
                </a:solidFill>
                <a:latin typeface="Calibri "/>
              </a:rPr>
              <a:t>Une déclaration sur l’honneur, en un exemplaire unique conforme au modèle en annexe du présent règlement de consultation ;</a:t>
            </a:r>
          </a:p>
          <a:p>
            <a:pPr marL="285750" indent="-285750">
              <a:buFont typeface="Arial" panose="020B0604020202020204" pitchFamily="34" charset="0"/>
              <a:buChar char="•"/>
            </a:pPr>
            <a:r>
              <a:rPr lang="fr-FR" sz="1200" dirty="0">
                <a:solidFill>
                  <a:schemeClr val="tx1"/>
                </a:solidFill>
                <a:latin typeface="Calibri "/>
              </a:rPr>
              <a:t>L’original du récépissé du cautionnement provisoire d’un montant de 530 000,00 DH ou de l’attestation de la caution personnelle et solidaire tenant lieu ; </a:t>
            </a:r>
          </a:p>
          <a:p>
            <a:pPr marL="285750" indent="-285750">
              <a:buFont typeface="Arial" panose="020B0604020202020204" pitchFamily="34" charset="0"/>
              <a:buChar char="•"/>
            </a:pPr>
            <a:r>
              <a:rPr lang="fr-FR" sz="1200" b="1" dirty="0">
                <a:solidFill>
                  <a:schemeClr val="tx1"/>
                </a:solidFill>
                <a:effectLst/>
                <a:latin typeface="Calibri "/>
                <a:ea typeface="Times New Roman" panose="02020603050405020304" pitchFamily="18" charset="0"/>
              </a:rPr>
              <a:t> </a:t>
            </a:r>
            <a:r>
              <a:rPr lang="fr-FR" sz="1200" dirty="0">
                <a:solidFill>
                  <a:schemeClr val="tx1"/>
                </a:solidFill>
                <a:effectLst/>
                <a:latin typeface="Calibri "/>
                <a:ea typeface="Times New Roman" panose="02020603050405020304" pitchFamily="18" charset="0"/>
              </a:rPr>
              <a:t>Pour les groupements, une copie légalisée de la convention de la constitution du groupement accompagnée d’une note indiquant, notamment l’objet de la convention, la nature du groupement, le mandataire, la durée de la convention, la répartition des prestations, le cas échéant.</a:t>
            </a:r>
          </a:p>
          <a:p>
            <a:pPr marL="285750" indent="-285750" algn="just">
              <a:lnSpc>
                <a:spcPts val="1400"/>
              </a:lnSpc>
              <a:spcBef>
                <a:spcPts val="600"/>
              </a:spcBef>
              <a:spcAft>
                <a:spcPts val="600"/>
              </a:spcAft>
              <a:buFont typeface="Wingdings" panose="05000000000000000000" pitchFamily="2" charset="2"/>
              <a:buChar char="q"/>
            </a:pPr>
            <a:r>
              <a:rPr lang="fr-FR" sz="1200" b="1" u="sng" dirty="0">
                <a:solidFill>
                  <a:schemeClr val="tx1"/>
                </a:solidFill>
                <a:latin typeface="Calibri "/>
              </a:rPr>
              <a:t>Pour les offres jugées mieux </a:t>
            </a:r>
            <a:r>
              <a:rPr lang="fr-FR" sz="1200" b="1" u="sng" dirty="0" err="1">
                <a:solidFill>
                  <a:schemeClr val="tx1"/>
                </a:solidFill>
                <a:latin typeface="Calibri "/>
              </a:rPr>
              <a:t>disantes</a:t>
            </a:r>
            <a:r>
              <a:rPr lang="fr-FR" sz="1200" b="1" u="sng" dirty="0">
                <a:solidFill>
                  <a:schemeClr val="tx1"/>
                </a:solidFill>
                <a:latin typeface="Calibri "/>
              </a:rPr>
              <a:t> : </a:t>
            </a:r>
            <a:r>
              <a:rPr lang="fr-FR" sz="1200" dirty="0">
                <a:effectLst/>
                <a:latin typeface="Calibri "/>
                <a:ea typeface="Times New Roman" panose="02020603050405020304" pitchFamily="18" charset="0"/>
              </a:rPr>
              <a:t>d</a:t>
            </a:r>
          </a:p>
          <a:p>
            <a:pPr marL="285750" indent="-285750" algn="just">
              <a:lnSpc>
                <a:spcPts val="1400"/>
              </a:lnSpc>
              <a:spcBef>
                <a:spcPts val="600"/>
              </a:spcBef>
              <a:spcAft>
                <a:spcPts val="600"/>
              </a:spcAft>
              <a:buFont typeface="Arial" panose="020B0604020202020204" pitchFamily="34" charset="0"/>
              <a:buChar char="•"/>
            </a:pPr>
            <a:r>
              <a:rPr lang="fr-FR" sz="1200" dirty="0">
                <a:solidFill>
                  <a:schemeClr val="tx1"/>
                </a:solidFill>
                <a:latin typeface="Calibri "/>
              </a:rPr>
              <a:t>Attestation ou sa copie certifiée conforme à l’original délivrée depuis moins d’un an certifiant que le concurrent est en situation fiscale régulière</a:t>
            </a:r>
          </a:p>
          <a:p>
            <a:pPr marL="285750" indent="-285750" algn="just">
              <a:lnSpc>
                <a:spcPts val="1400"/>
              </a:lnSpc>
              <a:spcBef>
                <a:spcPts val="600"/>
              </a:spcBef>
              <a:spcAft>
                <a:spcPts val="600"/>
              </a:spcAft>
              <a:buFont typeface="Arial" panose="020B0604020202020204" pitchFamily="34" charset="0"/>
              <a:buChar char="•"/>
            </a:pPr>
            <a:r>
              <a:rPr lang="fr-FR" sz="1200" dirty="0">
                <a:solidFill>
                  <a:schemeClr val="tx1"/>
                </a:solidFill>
                <a:latin typeface="Calibri "/>
                <a:ea typeface="Times New Roman" panose="02020603050405020304" pitchFamily="18" charset="0"/>
              </a:rPr>
              <a:t>A</a:t>
            </a:r>
            <a:r>
              <a:rPr lang="fr-FR" sz="1200" dirty="0">
                <a:solidFill>
                  <a:schemeClr val="tx1"/>
                </a:solidFill>
                <a:effectLst/>
                <a:latin typeface="Calibri "/>
                <a:ea typeface="Times New Roman" panose="02020603050405020304" pitchFamily="18" charset="0"/>
              </a:rPr>
              <a:t>ttestation ou sa copie certifiée conforme à l’originale délivrée depuis moins d’un an par la CNSS</a:t>
            </a:r>
          </a:p>
          <a:p>
            <a:pPr marL="285750" indent="-285750" algn="just">
              <a:lnSpc>
                <a:spcPts val="1400"/>
              </a:lnSpc>
              <a:spcBef>
                <a:spcPts val="600"/>
              </a:spcBef>
              <a:spcAft>
                <a:spcPts val="600"/>
              </a:spcAft>
              <a:buFont typeface="Arial" panose="020B0604020202020204" pitchFamily="34" charset="0"/>
              <a:buChar char="•"/>
            </a:pPr>
            <a:r>
              <a:rPr lang="fr-FR" sz="1200" dirty="0">
                <a:solidFill>
                  <a:schemeClr val="tx1"/>
                </a:solidFill>
                <a:latin typeface="Calibri "/>
                <a:ea typeface="Times New Roman" panose="02020603050405020304" pitchFamily="18" charset="0"/>
              </a:rPr>
              <a:t>C</a:t>
            </a:r>
            <a:r>
              <a:rPr lang="fr-FR" sz="1200" dirty="0">
                <a:solidFill>
                  <a:schemeClr val="tx1"/>
                </a:solidFill>
                <a:effectLst/>
                <a:latin typeface="Calibri "/>
                <a:ea typeface="Times New Roman" panose="02020603050405020304" pitchFamily="18" charset="0"/>
              </a:rPr>
              <a:t>ertificat d’immatriculation au registre de commerce</a:t>
            </a:r>
          </a:p>
          <a:p>
            <a:pPr marL="285750" indent="-285750" algn="just">
              <a:lnSpc>
                <a:spcPts val="1400"/>
              </a:lnSpc>
              <a:spcBef>
                <a:spcPts val="600"/>
              </a:spcBef>
              <a:spcAft>
                <a:spcPts val="600"/>
              </a:spcAft>
              <a:buFont typeface="Arial" panose="020B0604020202020204" pitchFamily="34" charset="0"/>
              <a:buChar char="•"/>
            </a:pPr>
            <a:r>
              <a:rPr lang="fr-FR" sz="1200" dirty="0">
                <a:solidFill>
                  <a:schemeClr val="tx1"/>
                </a:solidFill>
                <a:latin typeface="Calibri "/>
              </a:rPr>
              <a:t>Original du récépissé du cautionnement provisoire en cas de soumission électronique</a:t>
            </a:r>
          </a:p>
        </p:txBody>
      </p:sp>
      <p:sp>
        <p:nvSpPr>
          <p:cNvPr id="7" name="Rectangle : coins arrondis 6">
            <a:extLst>
              <a:ext uri="{FF2B5EF4-FFF2-40B4-BE49-F238E27FC236}">
                <a16:creationId xmlns:a16="http://schemas.microsoft.com/office/drawing/2014/main" id="{46643B30-2DAC-35A5-02CA-37760ABF1892}"/>
              </a:ext>
            </a:extLst>
          </p:cNvPr>
          <p:cNvSpPr/>
          <p:nvPr/>
        </p:nvSpPr>
        <p:spPr>
          <a:xfrm>
            <a:off x="6329084" y="1468818"/>
            <a:ext cx="5782234" cy="5071511"/>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sz="1200" dirty="0">
                <a:solidFill>
                  <a:schemeClr val="tx1"/>
                </a:solidFill>
                <a:effectLst/>
                <a:ea typeface="Times New Roman" panose="02020603050405020304" pitchFamily="18" charset="0"/>
              </a:rPr>
              <a:t>Une note indiquant les moyens humains et techniques du concurrent </a:t>
            </a:r>
            <a:endParaRPr lang="fr-FR" sz="1200" dirty="0">
              <a:solidFill>
                <a:schemeClr val="tx1"/>
              </a:solidFill>
              <a:ea typeface="Times New Roman" panose="02020603050405020304" pitchFamily="18" charset="0"/>
            </a:endParaRPr>
          </a:p>
          <a:p>
            <a:r>
              <a:rPr lang="fr-FR" sz="1200" b="1" u="sng" dirty="0">
                <a:solidFill>
                  <a:schemeClr val="tx1"/>
                </a:solidFill>
                <a:effectLst/>
                <a:ea typeface="Times New Roman" panose="02020603050405020304" pitchFamily="18" charset="0"/>
              </a:rPr>
              <a:t>Pour les concurrents installés au Maroc :</a:t>
            </a:r>
          </a:p>
          <a:p>
            <a:pPr marL="285750" indent="-285750">
              <a:lnSpc>
                <a:spcPts val="1400"/>
              </a:lnSpc>
              <a:spcBef>
                <a:spcPts val="1000"/>
              </a:spcBef>
              <a:spcAft>
                <a:spcPts val="1000"/>
              </a:spcAft>
              <a:buFont typeface="Arial" panose="020B0604020202020204" pitchFamily="34" charset="0"/>
              <a:buChar char="•"/>
            </a:pPr>
            <a:r>
              <a:rPr lang="fr-FR" sz="1200" dirty="0">
                <a:solidFill>
                  <a:schemeClr val="tx1"/>
                </a:solidFill>
              </a:rPr>
              <a:t>Copie légalisée du certificat de qualification et de classification délivré par le Ministère de l’Equipement et de l’eau : [A2, S], [J1, 1], [L1 – L4 – L5,  1], [M1 – M3, 1] </a:t>
            </a:r>
          </a:p>
          <a:p>
            <a:r>
              <a:rPr lang="fr-FR" sz="1200" b="1" u="sng" dirty="0">
                <a:solidFill>
                  <a:schemeClr val="tx1"/>
                </a:solidFill>
                <a:ea typeface="Times New Roman" panose="02020603050405020304" pitchFamily="18" charset="0"/>
                <a:cs typeface="Times New Roman" panose="02020603050405020304" pitchFamily="18" charset="0"/>
              </a:rPr>
              <a:t>Pour les concurrents non installés au Maroc:</a:t>
            </a:r>
            <a:endParaRPr lang="fr-FR" sz="1200" b="1" u="sng" dirty="0">
              <a:solidFill>
                <a:schemeClr val="tx1"/>
              </a:solidFill>
              <a:effectLst/>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fr-FR" sz="1200" dirty="0">
                <a:solidFill>
                  <a:schemeClr val="tx1"/>
                </a:solidFill>
                <a:effectLst/>
                <a:ea typeface="Times New Roman" panose="02020603050405020304" pitchFamily="18" charset="0"/>
                <a:cs typeface="Times New Roman" panose="02020603050405020304" pitchFamily="18" charset="0"/>
              </a:rPr>
              <a:t>Fiche récapitulant des références similaires au présent projet et mentionnant éventuellement, le lieu, la date, la nature et l’importance des prestations à l’exécution desquelles le concurrent a participé et la qualité de sa participation (Annexe 3 à titre indicatif) ;</a:t>
            </a:r>
          </a:p>
          <a:p>
            <a:pPr marL="285750" indent="-285750">
              <a:buFont typeface="Arial" panose="020B0604020202020204" pitchFamily="34" charset="0"/>
              <a:buChar char="•"/>
            </a:pPr>
            <a:r>
              <a:rPr lang="fr-FR" sz="1200" dirty="0">
                <a:solidFill>
                  <a:schemeClr val="tx1"/>
                </a:solidFill>
                <a:effectLst/>
                <a:ea typeface="Times New Roman" panose="02020603050405020304" pitchFamily="18" charset="0"/>
                <a:cs typeface="Times New Roman" panose="02020603050405020304" pitchFamily="18" charset="0"/>
              </a:rPr>
              <a:t>Le soumissionnaire doit fournir au moins deux attestations de références ou leurs copies certifiées conformes portants sur les travaux similaires à l’objet de l’AO (d’importance et complexité similaire), d’un montant supérieur ou égal à 60 000 000,00 </a:t>
            </a:r>
            <a:r>
              <a:rPr lang="fr-FR" sz="1200" dirty="0" err="1">
                <a:solidFill>
                  <a:schemeClr val="tx1"/>
                </a:solidFill>
                <a:effectLst/>
                <a:ea typeface="Times New Roman" panose="02020603050405020304" pitchFamily="18" charset="0"/>
                <a:cs typeface="Times New Roman" panose="02020603050405020304" pitchFamily="18" charset="0"/>
              </a:rPr>
              <a:t>dhs</a:t>
            </a:r>
            <a:r>
              <a:rPr lang="fr-FR" sz="1200" dirty="0">
                <a:solidFill>
                  <a:schemeClr val="tx1"/>
                </a:solidFill>
                <a:effectLst/>
                <a:ea typeface="Times New Roman" panose="02020603050405020304" pitchFamily="18" charset="0"/>
                <a:cs typeface="Times New Roman" panose="02020603050405020304" pitchFamily="18" charset="0"/>
              </a:rPr>
              <a:t> TTC chacune, délivrées par les maîtres d’ouvrage publics ou privés ou par les hommes de l’art sous la direction desquels lesdites prestations ont été exécutées. </a:t>
            </a:r>
          </a:p>
          <a:p>
            <a:pPr algn="just">
              <a:spcBef>
                <a:spcPts val="1000"/>
              </a:spcBef>
              <a:spcAft>
                <a:spcPts val="1000"/>
              </a:spcAft>
            </a:pPr>
            <a:r>
              <a:rPr lang="fr-FR" sz="1000" dirty="0">
                <a:solidFill>
                  <a:schemeClr val="tx1"/>
                </a:solidFill>
                <a:latin typeface="Calibri "/>
                <a:cs typeface="Arial" panose="020B0604020202020204" pitchFamily="34" charset="0"/>
              </a:rPr>
              <a:t>*En cas de groupement conjoint, chaque </a:t>
            </a:r>
            <a:r>
              <a:rPr lang="fr-FR" sz="1000" dirty="0">
                <a:solidFill>
                  <a:schemeClr val="tx1"/>
                </a:solidFill>
                <a:effectLst/>
                <a:latin typeface="Calibri "/>
                <a:ea typeface="Times New Roman" panose="02020603050405020304" pitchFamily="18" charset="0"/>
                <a:cs typeface="Arial" panose="020B0604020202020204" pitchFamily="34" charset="0"/>
              </a:rPr>
              <a:t>membre du groupement y compris le mandataire doit justifier individuellement les capacités juridiques, techniques et financières requises </a:t>
            </a:r>
          </a:p>
          <a:p>
            <a:pPr algn="just">
              <a:spcBef>
                <a:spcPts val="1000"/>
              </a:spcBef>
              <a:spcAft>
                <a:spcPts val="1000"/>
              </a:spcAft>
            </a:pPr>
            <a:r>
              <a:rPr lang="fr-FR" sz="1000" dirty="0">
                <a:solidFill>
                  <a:schemeClr val="tx1"/>
                </a:solidFill>
                <a:effectLst/>
                <a:latin typeface="Calibri "/>
                <a:ea typeface="Times New Roman" panose="02020603050405020304" pitchFamily="18" charset="0"/>
                <a:cs typeface="Arial" panose="020B0604020202020204" pitchFamily="34" charset="0"/>
              </a:rPr>
              <a:t>*Pour le groupement solidaire, chaque membre du groupement y compris le mandataire doit justifier individuellement les capacités juridiques, techniques et financières requises pour la réalisation de la totalité des prestations du marché.</a:t>
            </a:r>
          </a:p>
          <a:p>
            <a:endParaRPr lang="fr-FR" sz="1100" dirty="0">
              <a:solidFill>
                <a:schemeClr val="tx1"/>
              </a:solidFill>
              <a:effectLst/>
              <a:latin typeface="Calibri "/>
              <a:ea typeface="Times New Roman" panose="02020603050405020304" pitchFamily="18" charset="0"/>
            </a:endParaRPr>
          </a:p>
        </p:txBody>
      </p:sp>
    </p:spTree>
    <p:extLst>
      <p:ext uri="{BB962C8B-B14F-4D97-AF65-F5344CB8AC3E}">
        <p14:creationId xmlns:p14="http://schemas.microsoft.com/office/powerpoint/2010/main" val="787779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817A6-23F1-F483-DE0F-7892D73BCC7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FECB0B8A-85FC-1758-6EF7-73D7098E8DE7}"/>
              </a:ext>
            </a:extLst>
          </p:cNvPr>
          <p:cNvSpPr/>
          <p:nvPr/>
        </p:nvSpPr>
        <p:spPr>
          <a:xfrm>
            <a:off x="-4382" y="0"/>
            <a:ext cx="12192000" cy="99260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a:p>
        </p:txBody>
      </p:sp>
      <p:sp>
        <p:nvSpPr>
          <p:cNvPr id="5" name="Rectangle 4">
            <a:extLst>
              <a:ext uri="{FF2B5EF4-FFF2-40B4-BE49-F238E27FC236}">
                <a16:creationId xmlns:a16="http://schemas.microsoft.com/office/drawing/2014/main" id="{DB39F95C-4151-A137-966F-C58D1E5B6C95}"/>
              </a:ext>
            </a:extLst>
          </p:cNvPr>
          <p:cNvSpPr/>
          <p:nvPr/>
        </p:nvSpPr>
        <p:spPr>
          <a:xfrm>
            <a:off x="-4382" y="6639951"/>
            <a:ext cx="12192000" cy="21804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63E39EA1-4109-6F14-559F-F7284E1492C6}"/>
              </a:ext>
            </a:extLst>
          </p:cNvPr>
          <p:cNvSpPr txBox="1"/>
          <p:nvPr/>
        </p:nvSpPr>
        <p:spPr>
          <a:xfrm>
            <a:off x="203201" y="234691"/>
            <a:ext cx="4817533" cy="523220"/>
          </a:xfrm>
          <a:prstGeom prst="rect">
            <a:avLst/>
          </a:prstGeom>
          <a:noFill/>
        </p:spPr>
        <p:txBody>
          <a:bodyPr wrap="square" rtlCol="0">
            <a:spAutoFit/>
          </a:bodyPr>
          <a:lstStyle/>
          <a:p>
            <a:r>
              <a:rPr lang="fr-FR" sz="2800" dirty="0">
                <a:solidFill>
                  <a:schemeClr val="accent2">
                    <a:lumMod val="50000"/>
                  </a:schemeClr>
                </a:solidFill>
                <a:latin typeface="BankGothic Md BT" panose="020B0807020203060204" pitchFamily="34" charset="0"/>
              </a:rPr>
              <a:t>AGENCE ER-RACHIDIA</a:t>
            </a:r>
          </a:p>
        </p:txBody>
      </p:sp>
      <p:sp>
        <p:nvSpPr>
          <p:cNvPr id="12" name="ZoneTexte 11">
            <a:extLst>
              <a:ext uri="{FF2B5EF4-FFF2-40B4-BE49-F238E27FC236}">
                <a16:creationId xmlns:a16="http://schemas.microsoft.com/office/drawing/2014/main" id="{6DD9D847-AEE5-C827-B9D9-A817A7037F36}"/>
              </a:ext>
            </a:extLst>
          </p:cNvPr>
          <p:cNvSpPr txBox="1"/>
          <p:nvPr/>
        </p:nvSpPr>
        <p:spPr>
          <a:xfrm>
            <a:off x="6740434" y="465523"/>
            <a:ext cx="5248365" cy="584775"/>
          </a:xfrm>
          <a:prstGeom prst="rect">
            <a:avLst/>
          </a:prstGeom>
          <a:noFill/>
        </p:spPr>
        <p:txBody>
          <a:bodyPr wrap="square" rtlCol="0">
            <a:spAutoFit/>
          </a:bodyPr>
          <a:lstStyle/>
          <a:p>
            <a:r>
              <a:rPr lang="fr-FR" sz="1600" dirty="0">
                <a:solidFill>
                  <a:schemeClr val="accent2">
                    <a:lumMod val="50000"/>
                  </a:schemeClr>
                </a:solidFill>
                <a:latin typeface="BankGothic Md BT" panose="020B0807020203060204" pitchFamily="34" charset="0"/>
              </a:rPr>
              <a:t>RC - Points de Vigilance par rapport au dossier de soumission</a:t>
            </a:r>
          </a:p>
        </p:txBody>
      </p:sp>
      <p:sp>
        <p:nvSpPr>
          <p:cNvPr id="2" name="Rectangle : coins arrondis 1">
            <a:extLst>
              <a:ext uri="{FF2B5EF4-FFF2-40B4-BE49-F238E27FC236}">
                <a16:creationId xmlns:a16="http://schemas.microsoft.com/office/drawing/2014/main" id="{4492807C-890C-EAFD-3958-150A075FBB14}"/>
              </a:ext>
            </a:extLst>
          </p:cNvPr>
          <p:cNvSpPr/>
          <p:nvPr/>
        </p:nvSpPr>
        <p:spPr>
          <a:xfrm>
            <a:off x="612717" y="1054998"/>
            <a:ext cx="10784955" cy="328556"/>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OFFRE TECHNIQUE </a:t>
            </a:r>
          </a:p>
        </p:txBody>
      </p:sp>
      <p:sp>
        <p:nvSpPr>
          <p:cNvPr id="6" name="Rectangle : coins arrondis 5">
            <a:extLst>
              <a:ext uri="{FF2B5EF4-FFF2-40B4-BE49-F238E27FC236}">
                <a16:creationId xmlns:a16="http://schemas.microsoft.com/office/drawing/2014/main" id="{B83F7840-40E7-1AF3-5427-1480777EB5BE}"/>
              </a:ext>
            </a:extLst>
          </p:cNvPr>
          <p:cNvSpPr/>
          <p:nvPr/>
        </p:nvSpPr>
        <p:spPr>
          <a:xfrm>
            <a:off x="80682" y="1445950"/>
            <a:ext cx="11723391" cy="5194001"/>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q"/>
            </a:pPr>
            <a:r>
              <a:rPr lang="fr-FR" sz="1200" b="1" u="sng"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Moyens</a:t>
            </a:r>
            <a:r>
              <a:rPr lang="fr-FR" sz="1200" b="1" u="sng" spc="-45"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 </a:t>
            </a:r>
            <a:r>
              <a:rPr lang="fr-FR" sz="1200" b="1" u="sng" dirty="0">
                <a:solidFill>
                  <a:schemeClr val="tx1"/>
                </a:solidFill>
                <a:effectLst/>
                <a:latin typeface="Calibri" panose="020F0502020204030204" pitchFamily="34" charset="0"/>
                <a:ea typeface="Times New Roman" panose="02020603050405020304" pitchFamily="18" charset="0"/>
                <a:cs typeface="Arial" panose="020B0604020202020204" pitchFamily="34" charset="0"/>
              </a:rPr>
              <a:t>humains : Notés sur 30</a:t>
            </a:r>
            <a:endParaRPr lang="fr-FR" sz="1200" dirty="0">
              <a:solidFill>
                <a:schemeClr val="tx1"/>
              </a:solidFill>
              <a:effectLst/>
              <a:latin typeface="AvantGarde"/>
              <a:ea typeface="Times New Roman" panose="02020603050405020304" pitchFamily="18" charset="0"/>
              <a:cs typeface="Arial" panose="020B0604020202020204" pitchFamily="34" charset="0"/>
            </a:endParaRPr>
          </a:p>
          <a:p>
            <a:endParaRPr lang="fr-FR" sz="1100" b="1" u="sng" dirty="0">
              <a:solidFill>
                <a:schemeClr val="tx1"/>
              </a:solidFill>
              <a:effectLst/>
              <a:latin typeface="+mj-lt"/>
              <a:ea typeface="Times New Roman" panose="02020603050405020304" pitchFamily="18" charset="0"/>
            </a:endParaRPr>
          </a:p>
          <a:p>
            <a:pPr marL="285750" indent="-285750">
              <a:buFont typeface="Arial" panose="020B0604020202020204" pitchFamily="34" charset="0"/>
              <a:buChar char="•"/>
            </a:pPr>
            <a:r>
              <a:rPr lang="fr-FR" sz="1100" dirty="0">
                <a:solidFill>
                  <a:schemeClr val="tx1"/>
                </a:solidFill>
                <a:effectLst/>
                <a:latin typeface="+mj-lt"/>
              </a:rPr>
              <a:t>Chef de projet/Responsable GO et second œuvre (10 points) : </a:t>
            </a:r>
            <a:r>
              <a:rPr lang="fr-FR" sz="1100" b="1" dirty="0">
                <a:solidFill>
                  <a:schemeClr val="tx1"/>
                </a:solidFill>
                <a:latin typeface="+mj-lt"/>
              </a:rPr>
              <a:t>salarié de l’entreprise (ou groupement d'entreprises dans le cas du groupement) </a:t>
            </a:r>
            <a:r>
              <a:rPr lang="fr-FR" sz="1100" b="1" dirty="0">
                <a:solidFill>
                  <a:schemeClr val="tx1"/>
                </a:solidFill>
                <a:effectLst/>
                <a:latin typeface="+mj-lt"/>
              </a:rPr>
              <a:t> </a:t>
            </a:r>
          </a:p>
          <a:p>
            <a:pPr marL="285750" indent="-285750">
              <a:buFont typeface="Arial" panose="020B0604020202020204" pitchFamily="34" charset="0"/>
              <a:buChar char="•"/>
            </a:pPr>
            <a:r>
              <a:rPr lang="fr-FR" sz="1100" dirty="0">
                <a:solidFill>
                  <a:schemeClr val="tx1"/>
                </a:solidFill>
                <a:effectLst/>
                <a:latin typeface="+mj-lt"/>
              </a:rPr>
              <a:t>Coordinateur BIM </a:t>
            </a:r>
            <a:r>
              <a:rPr lang="fr-FR" sz="1100" spc="-45" dirty="0">
                <a:solidFill>
                  <a:schemeClr val="tx1"/>
                </a:solidFill>
                <a:effectLst/>
                <a:latin typeface="+mj-lt"/>
              </a:rPr>
              <a:t>(</a:t>
            </a:r>
            <a:r>
              <a:rPr lang="fr-FR" sz="1100" dirty="0">
                <a:solidFill>
                  <a:schemeClr val="tx1"/>
                </a:solidFill>
                <a:effectLst/>
                <a:latin typeface="+mj-lt"/>
              </a:rPr>
              <a:t>3</a:t>
            </a:r>
            <a:r>
              <a:rPr lang="fr-FR" sz="1100" spc="-40" dirty="0">
                <a:solidFill>
                  <a:schemeClr val="tx1"/>
                </a:solidFill>
                <a:effectLst/>
                <a:latin typeface="+mj-lt"/>
              </a:rPr>
              <a:t> </a:t>
            </a:r>
            <a:r>
              <a:rPr lang="fr-FR" sz="1100" dirty="0">
                <a:solidFill>
                  <a:schemeClr val="tx1"/>
                </a:solidFill>
                <a:effectLst/>
                <a:latin typeface="+mj-lt"/>
              </a:rPr>
              <a:t>pts) </a:t>
            </a:r>
            <a:endParaRPr lang="fr-FR" sz="1100" b="1" dirty="0">
              <a:solidFill>
                <a:schemeClr val="tx1"/>
              </a:solidFill>
              <a:effectLst/>
              <a:latin typeface="+mj-lt"/>
            </a:endParaRPr>
          </a:p>
          <a:p>
            <a:pPr marL="285750" indent="-285750">
              <a:buFont typeface="Arial" panose="020B0604020202020204" pitchFamily="34" charset="0"/>
              <a:buChar char="•"/>
            </a:pPr>
            <a:r>
              <a:rPr lang="fr-FR" sz="1100" dirty="0">
                <a:solidFill>
                  <a:schemeClr val="tx1"/>
                </a:solidFill>
                <a:effectLst/>
                <a:latin typeface="+mj-lt"/>
              </a:rPr>
              <a:t>Conducteur des Travaux </a:t>
            </a:r>
            <a:r>
              <a:rPr lang="fr-FR" sz="1100" spc="-45" dirty="0">
                <a:solidFill>
                  <a:schemeClr val="tx1"/>
                </a:solidFill>
                <a:effectLst/>
                <a:latin typeface="+mj-lt"/>
              </a:rPr>
              <a:t>(</a:t>
            </a:r>
            <a:r>
              <a:rPr lang="fr-FR" sz="1100" dirty="0">
                <a:solidFill>
                  <a:schemeClr val="tx1"/>
                </a:solidFill>
                <a:effectLst/>
                <a:latin typeface="+mj-lt"/>
              </a:rPr>
              <a:t>06</a:t>
            </a:r>
            <a:r>
              <a:rPr lang="fr-FR" sz="1100" spc="-40" dirty="0">
                <a:solidFill>
                  <a:schemeClr val="tx1"/>
                </a:solidFill>
                <a:effectLst/>
                <a:latin typeface="+mj-lt"/>
              </a:rPr>
              <a:t> </a:t>
            </a:r>
            <a:r>
              <a:rPr lang="fr-FR" sz="1100" dirty="0">
                <a:solidFill>
                  <a:schemeClr val="tx1"/>
                </a:solidFill>
                <a:effectLst/>
                <a:latin typeface="+mj-lt"/>
              </a:rPr>
              <a:t>pts) : </a:t>
            </a:r>
            <a:r>
              <a:rPr lang="fr-FR" sz="1100" b="1" dirty="0">
                <a:solidFill>
                  <a:schemeClr val="tx1"/>
                </a:solidFill>
                <a:latin typeface="+mj-lt"/>
              </a:rPr>
              <a:t>salarié de l’entreprise (ou groupement d'entreprises dans le cas du groupement) </a:t>
            </a:r>
            <a:endParaRPr lang="fr-FR" sz="1100" dirty="0">
              <a:solidFill>
                <a:schemeClr val="tx1"/>
              </a:solidFill>
              <a:effectLst/>
              <a:latin typeface="+mj-lt"/>
            </a:endParaRPr>
          </a:p>
          <a:p>
            <a:pPr marL="285750" indent="-285750">
              <a:buFont typeface="Arial" panose="020B0604020202020204" pitchFamily="34" charset="0"/>
              <a:buChar char="•"/>
            </a:pPr>
            <a:r>
              <a:rPr lang="fr-FR" sz="1100" dirty="0">
                <a:solidFill>
                  <a:schemeClr val="tx1"/>
                </a:solidFill>
                <a:effectLst/>
                <a:latin typeface="+mj-lt"/>
              </a:rPr>
              <a:t>Responsable lot électricité (04</a:t>
            </a:r>
            <a:r>
              <a:rPr lang="fr-FR" sz="1100" spc="-40" dirty="0">
                <a:solidFill>
                  <a:schemeClr val="tx1"/>
                </a:solidFill>
                <a:effectLst/>
                <a:latin typeface="+mj-lt"/>
              </a:rPr>
              <a:t> </a:t>
            </a:r>
            <a:r>
              <a:rPr lang="fr-FR" sz="1100" dirty="0">
                <a:solidFill>
                  <a:schemeClr val="tx1"/>
                </a:solidFill>
                <a:effectLst/>
                <a:latin typeface="+mj-lt"/>
              </a:rPr>
              <a:t>pts)</a:t>
            </a:r>
          </a:p>
          <a:p>
            <a:pPr marL="285750" indent="-285750">
              <a:buFont typeface="Arial" panose="020B0604020202020204" pitchFamily="34" charset="0"/>
              <a:buChar char="•"/>
            </a:pPr>
            <a:r>
              <a:rPr lang="fr-FR" sz="1100" dirty="0">
                <a:solidFill>
                  <a:schemeClr val="tx1"/>
                </a:solidFill>
                <a:effectLst/>
                <a:latin typeface="+mj-lt"/>
              </a:rPr>
              <a:t>Responsable lots Fluides (04</a:t>
            </a:r>
            <a:r>
              <a:rPr lang="fr-FR" sz="1100" spc="-40" dirty="0">
                <a:solidFill>
                  <a:schemeClr val="tx1"/>
                </a:solidFill>
                <a:effectLst/>
                <a:latin typeface="+mj-lt"/>
              </a:rPr>
              <a:t> </a:t>
            </a:r>
            <a:r>
              <a:rPr lang="fr-FR" sz="1100" dirty="0">
                <a:solidFill>
                  <a:schemeClr val="tx1"/>
                </a:solidFill>
                <a:effectLst/>
                <a:latin typeface="+mj-lt"/>
              </a:rPr>
              <a:t>pts)</a:t>
            </a:r>
          </a:p>
          <a:p>
            <a:pPr marL="285750" indent="-285750">
              <a:buFont typeface="Arial" panose="020B0604020202020204" pitchFamily="34" charset="0"/>
              <a:buChar char="•"/>
            </a:pPr>
            <a:r>
              <a:rPr lang="fr-FR" sz="1100" dirty="0">
                <a:solidFill>
                  <a:schemeClr val="tx1"/>
                </a:solidFill>
                <a:latin typeface="+mj-lt"/>
              </a:rPr>
              <a:t>Responsable Qualité (03 pts) salarié de l’entreprise (ou groupement d'entreprises dans le cas du groupement) </a:t>
            </a:r>
            <a:endParaRPr lang="fr-FR" sz="1200" dirty="0">
              <a:solidFill>
                <a:schemeClr val="tx1"/>
              </a:solidFill>
              <a:effectLst/>
              <a:latin typeface="Arial" panose="020B0604020202020204" pitchFamily="34" charset="0"/>
            </a:endParaRPr>
          </a:p>
          <a:p>
            <a:pPr marL="171450" indent="-171450">
              <a:buFont typeface="Wingdings" panose="05000000000000000000" pitchFamily="2" charset="2"/>
              <a:buChar char="q"/>
            </a:pPr>
            <a:r>
              <a:rPr lang="fr-FR" sz="1200" b="1" u="sng" dirty="0">
                <a:solidFill>
                  <a:schemeClr val="tx1"/>
                </a:solidFill>
                <a:latin typeface="Calibri" panose="020F0502020204030204" pitchFamily="34" charset="0"/>
                <a:cs typeface="Arial" panose="020B0604020202020204" pitchFamily="34" charset="0"/>
              </a:rPr>
              <a:t>Produits proposés : notés sur 60</a:t>
            </a:r>
          </a:p>
          <a:p>
            <a:r>
              <a:rPr lang="fr-FR" sz="1100" dirty="0">
                <a:solidFill>
                  <a:schemeClr val="tx1"/>
                </a:solidFill>
                <a:effectLst/>
                <a:latin typeface="+mj-lt"/>
              </a:rPr>
              <a:t>L’attribution de cette note tiendra compte :</a:t>
            </a:r>
          </a:p>
          <a:p>
            <a:r>
              <a:rPr lang="fr-FR" sz="1100" dirty="0">
                <a:solidFill>
                  <a:schemeClr val="tx1"/>
                </a:solidFill>
                <a:effectLst/>
                <a:latin typeface="+mj-lt"/>
              </a:rPr>
              <a:t>-De la conformité des produits proposés aux spécifications techniques du CPS ;</a:t>
            </a:r>
          </a:p>
          <a:p>
            <a:r>
              <a:rPr lang="fr-FR" sz="1100" dirty="0">
                <a:solidFill>
                  <a:schemeClr val="tx1"/>
                </a:solidFill>
                <a:effectLst/>
                <a:latin typeface="+mj-lt"/>
              </a:rPr>
              <a:t>Les propositions relatives à la solution technique doivent répondre aux caractéristiques demandées  dans le CPS.</a:t>
            </a:r>
          </a:p>
          <a:p>
            <a:r>
              <a:rPr lang="fr-FR" sz="1100" dirty="0">
                <a:solidFill>
                  <a:schemeClr val="tx1"/>
                </a:solidFill>
                <a:effectLst/>
                <a:latin typeface="+mj-lt"/>
              </a:rPr>
              <a:t>Une note zéro sera attribuée pour les produits non conformes, le concurrent titulaire sera tenu de se conformer strictement au   marché après son attribution (Au démarrage des travaux) et présenter les fiches techniques conformes aux exigences.</a:t>
            </a:r>
          </a:p>
          <a:p>
            <a:r>
              <a:rPr lang="fr-FR" sz="1100" dirty="0">
                <a:solidFill>
                  <a:schemeClr val="tx1"/>
                </a:solidFill>
                <a:effectLst/>
                <a:latin typeface="+mj-lt"/>
              </a:rPr>
              <a:t>Toute offre ayant obtenu une note produits proposés (N2) sur (60) strictement inférieure à cinquante (55) sera définitivement écartée </a:t>
            </a:r>
          </a:p>
          <a:p>
            <a:r>
              <a:rPr lang="fr-FR" sz="1100" spc="-40" dirty="0">
                <a:solidFill>
                  <a:schemeClr val="tx1"/>
                </a:solidFill>
                <a:effectLst/>
                <a:latin typeface="+mj-lt"/>
              </a:rPr>
              <a:t> </a:t>
            </a:r>
            <a:endParaRPr lang="fr-FR" sz="1200" b="1" u="sng" dirty="0">
              <a:solidFill>
                <a:schemeClr val="tx1"/>
              </a:solidFill>
              <a:latin typeface="Calibri" panose="020F0502020204030204" pitchFamily="34" charset="0"/>
              <a:cs typeface="Arial" panose="020B0604020202020204" pitchFamily="34" charset="0"/>
            </a:endParaRPr>
          </a:p>
          <a:p>
            <a:pPr marL="171450" indent="-171450">
              <a:buFont typeface="Wingdings" panose="05000000000000000000" pitchFamily="2" charset="2"/>
              <a:buChar char="q"/>
            </a:pPr>
            <a:r>
              <a:rPr lang="fr-FR" sz="1200" b="1" u="sng" dirty="0">
                <a:solidFill>
                  <a:schemeClr val="tx1"/>
                </a:solidFill>
                <a:latin typeface="Calibri" panose="020F0502020204030204" pitchFamily="34" charset="0"/>
                <a:cs typeface="Arial" panose="020B0604020202020204" pitchFamily="34" charset="0"/>
              </a:rPr>
              <a:t>Mémoire d’exécution N3 (10 points) </a:t>
            </a:r>
            <a:endParaRPr lang="fr-FR" sz="1000" b="1" u="sng" dirty="0">
              <a:solidFill>
                <a:schemeClr val="tx1"/>
              </a:solidFill>
              <a:latin typeface="Calibri" panose="020F0502020204030204" pitchFamily="34" charset="0"/>
              <a:cs typeface="Arial" panose="020B0604020202020204" pitchFamily="34" charset="0"/>
            </a:endParaRP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Plan d’installation de chantier </a:t>
            </a: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Méthodologie d’exécution par corps d’état explicitant les moyens humains et matériel à mettre en œuvre.</a:t>
            </a: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Plan d’assurance Qualité</a:t>
            </a: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Plan de prévention hygiène sécurité et environnement</a:t>
            </a: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Proposition de gestion des déchets</a:t>
            </a:r>
          </a:p>
          <a:p>
            <a:pPr marL="342900" marR="276860" lvl="0" indent="-342900">
              <a:spcBef>
                <a:spcPts val="190"/>
              </a:spcBef>
              <a:buSzPts val="900"/>
              <a:buFont typeface="Arial" panose="020B0604020202020204" pitchFamily="34" charset="0"/>
              <a:buChar char="•"/>
              <a:tabLst>
                <a:tab pos="420370" algn="l"/>
              </a:tabLst>
            </a:pPr>
            <a:r>
              <a:rPr lang="fr-FR" sz="1100" dirty="0">
                <a:solidFill>
                  <a:schemeClr val="tx1"/>
                </a:solidFill>
                <a:latin typeface="+mj-lt"/>
              </a:rPr>
              <a:t>Planning des travaux faisant ressortir le planning des études d’exécution, d’approvisionnement et de réalisation des travaux </a:t>
            </a:r>
          </a:p>
          <a:p>
            <a:pPr>
              <a:spcBef>
                <a:spcPts val="405"/>
              </a:spcBef>
            </a:pPr>
            <a:r>
              <a:rPr lang="fr-FR" sz="1200" b="1" dirty="0">
                <a:solidFill>
                  <a:schemeClr val="tx1"/>
                </a:solidFill>
                <a:effectLst/>
                <a:latin typeface="Calibri" panose="020F0502020204030204" pitchFamily="34" charset="0"/>
              </a:rPr>
              <a:t>Note</a:t>
            </a:r>
            <a:r>
              <a:rPr lang="fr-FR" sz="1200" b="1" spc="25" dirty="0">
                <a:solidFill>
                  <a:schemeClr val="tx1"/>
                </a:solidFill>
                <a:effectLst/>
                <a:latin typeface="Calibri" panose="020F0502020204030204" pitchFamily="34" charset="0"/>
              </a:rPr>
              <a:t> </a:t>
            </a:r>
            <a:r>
              <a:rPr lang="fr-FR" sz="1200" b="1" dirty="0">
                <a:solidFill>
                  <a:schemeClr val="tx1"/>
                </a:solidFill>
                <a:effectLst/>
                <a:latin typeface="Calibri" panose="020F0502020204030204" pitchFamily="34" charset="0"/>
              </a:rPr>
              <a:t>technique</a:t>
            </a:r>
            <a:r>
              <a:rPr lang="fr-FR" sz="1200" b="1" spc="25" dirty="0">
                <a:solidFill>
                  <a:schemeClr val="tx1"/>
                </a:solidFill>
                <a:effectLst/>
                <a:latin typeface="Calibri" panose="020F0502020204030204" pitchFamily="34" charset="0"/>
              </a:rPr>
              <a:t> </a:t>
            </a:r>
            <a:r>
              <a:rPr lang="fr-FR" sz="1200" b="1" dirty="0">
                <a:solidFill>
                  <a:schemeClr val="tx1"/>
                </a:solidFill>
                <a:effectLst/>
                <a:latin typeface="Calibri" panose="020F0502020204030204" pitchFamily="34" charset="0"/>
              </a:rPr>
              <a:t>globale</a:t>
            </a:r>
            <a:r>
              <a:rPr lang="fr-FR" sz="1200" b="1" spc="25" dirty="0">
                <a:solidFill>
                  <a:schemeClr val="tx1"/>
                </a:solidFill>
                <a:effectLst/>
                <a:latin typeface="Calibri" panose="020F0502020204030204" pitchFamily="34" charset="0"/>
              </a:rPr>
              <a:t> </a:t>
            </a:r>
            <a:r>
              <a:rPr lang="fr-FR" sz="1200" b="1" dirty="0">
                <a:solidFill>
                  <a:schemeClr val="tx1"/>
                </a:solidFill>
                <a:effectLst/>
                <a:latin typeface="Calibri" panose="020F0502020204030204" pitchFamily="34" charset="0"/>
              </a:rPr>
              <a:t>(Nt)</a:t>
            </a:r>
            <a:r>
              <a:rPr lang="fr-FR" sz="1200" b="1" spc="30" dirty="0">
                <a:solidFill>
                  <a:schemeClr val="tx1"/>
                </a:solidFill>
                <a:effectLst/>
                <a:latin typeface="Calibri" panose="020F0502020204030204" pitchFamily="34" charset="0"/>
              </a:rPr>
              <a:t> </a:t>
            </a:r>
            <a:r>
              <a:rPr lang="fr-FR" sz="1200" b="1" dirty="0">
                <a:solidFill>
                  <a:schemeClr val="tx1"/>
                </a:solidFill>
                <a:effectLst/>
                <a:latin typeface="Calibri" panose="020F0502020204030204" pitchFamily="34" charset="0"/>
              </a:rPr>
              <a:t>:</a:t>
            </a:r>
            <a:endParaRPr lang="fr-FR" sz="1200" b="1" dirty="0">
              <a:solidFill>
                <a:schemeClr val="tx1"/>
              </a:solidFill>
              <a:effectLst/>
              <a:latin typeface="Arial" panose="020B0604020202020204" pitchFamily="34" charset="0"/>
            </a:endParaRPr>
          </a:p>
          <a:p>
            <a:pPr marL="191770">
              <a:spcBef>
                <a:spcPts val="595"/>
              </a:spcBef>
            </a:pPr>
            <a:r>
              <a:rPr lang="fr-FR" sz="1200" b="1" dirty="0">
                <a:solidFill>
                  <a:schemeClr val="tx1"/>
                </a:solidFill>
                <a:effectLst/>
                <a:latin typeface="Calibri" panose="020F0502020204030204" pitchFamily="34" charset="0"/>
                <a:ea typeface="Times New Roman" panose="02020603050405020304" pitchFamily="18" charset="0"/>
              </a:rPr>
              <a:t>La</a:t>
            </a:r>
            <a:r>
              <a:rPr lang="fr-FR" sz="1200" b="1" spc="5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note</a:t>
            </a:r>
            <a:r>
              <a:rPr lang="fr-FR" sz="1200" b="1" spc="5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technique</a:t>
            </a:r>
            <a:r>
              <a:rPr lang="fr-FR" sz="1200" b="1" spc="50"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globale</a:t>
            </a:r>
            <a:r>
              <a:rPr lang="fr-FR" sz="1200" b="1" spc="5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sera</a:t>
            </a:r>
            <a:r>
              <a:rPr lang="fr-FR" sz="1200" b="1" spc="5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Nt</a:t>
            </a:r>
            <a:r>
              <a:rPr lang="fr-FR" sz="1200" b="1" spc="50"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a:t>
            </a:r>
            <a:r>
              <a:rPr lang="fr-FR" sz="1200" b="1" spc="50"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N1+</a:t>
            </a:r>
            <a:r>
              <a:rPr lang="fr-FR" sz="1200" b="1" spc="50"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N2</a:t>
            </a:r>
            <a:r>
              <a:rPr lang="fr-FR" sz="1200" b="1" spc="5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a:t>
            </a:r>
            <a:r>
              <a:rPr lang="fr-FR" sz="1200" b="1" spc="65" dirty="0">
                <a:solidFill>
                  <a:schemeClr val="tx1"/>
                </a:solidFill>
                <a:effectLst/>
                <a:latin typeface="Calibri" panose="020F0502020204030204" pitchFamily="34" charset="0"/>
                <a:ea typeface="Times New Roman" panose="02020603050405020304" pitchFamily="18" charset="0"/>
              </a:rPr>
              <a:t> </a:t>
            </a:r>
            <a:r>
              <a:rPr lang="fr-FR" sz="1200" b="1" dirty="0">
                <a:solidFill>
                  <a:schemeClr val="tx1"/>
                </a:solidFill>
                <a:effectLst/>
                <a:latin typeface="Calibri" panose="020F0502020204030204" pitchFamily="34" charset="0"/>
                <a:ea typeface="Times New Roman" panose="02020603050405020304" pitchFamily="18" charset="0"/>
              </a:rPr>
              <a:t>N3</a:t>
            </a:r>
            <a:endParaRPr lang="fr-FR" sz="1200" dirty="0">
              <a:solidFill>
                <a:schemeClr val="tx1"/>
              </a:solidFill>
              <a:effectLst/>
              <a:latin typeface="Times New Roman" panose="02020603050405020304" pitchFamily="18" charset="0"/>
              <a:ea typeface="Times New Roman" panose="02020603050405020304" pitchFamily="18" charset="0"/>
            </a:endParaRPr>
          </a:p>
          <a:p>
            <a:pPr marL="191770">
              <a:spcBef>
                <a:spcPts val="595"/>
              </a:spcBef>
            </a:pPr>
            <a:r>
              <a:rPr lang="fr-FR" sz="1200" b="1" u="sng" dirty="0">
                <a:solidFill>
                  <a:schemeClr val="tx1"/>
                </a:solidFill>
                <a:effectLst/>
                <a:latin typeface="Calibri" panose="020F0502020204030204" pitchFamily="34" charset="0"/>
                <a:ea typeface="Times New Roman" panose="02020603050405020304" pitchFamily="18" charset="0"/>
              </a:rPr>
              <a:t>Toute offre ayant obtenu une note technique (Nt) sur cent (100) inférieure strictement à soixante-dix (70) sera définitivement écartée.</a:t>
            </a:r>
            <a:endParaRPr lang="fr-FR" sz="1200" b="1" u="sng" dirty="0">
              <a:solidFill>
                <a:schemeClr val="tx1"/>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84318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 coins arrondis 8">
            <a:extLst>
              <a:ext uri="{FF2B5EF4-FFF2-40B4-BE49-F238E27FC236}">
                <a16:creationId xmlns:a16="http://schemas.microsoft.com/office/drawing/2014/main" id="{05B35F88-B152-D501-0B47-E197DBF8751D}"/>
              </a:ext>
            </a:extLst>
          </p:cNvPr>
          <p:cNvSpPr/>
          <p:nvPr/>
        </p:nvSpPr>
        <p:spPr>
          <a:xfrm>
            <a:off x="448669" y="433284"/>
            <a:ext cx="11294661" cy="77506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n w="0"/>
                <a:solidFill>
                  <a:schemeClr val="tx1"/>
                </a:solidFill>
                <a:effectLst>
                  <a:outerShdw blurRad="38100" dist="19050" dir="2700000" algn="tl" rotWithShape="0">
                    <a:schemeClr val="dk1">
                      <a:alpha val="40000"/>
                    </a:schemeClr>
                  </a:outerShdw>
                </a:effectLst>
              </a:rPr>
              <a:t>NOTATION FINALE </a:t>
            </a:r>
          </a:p>
        </p:txBody>
      </p:sp>
      <p:sp>
        <p:nvSpPr>
          <p:cNvPr id="10" name="Rectangle : coins arrondis 9">
            <a:extLst>
              <a:ext uri="{FF2B5EF4-FFF2-40B4-BE49-F238E27FC236}">
                <a16:creationId xmlns:a16="http://schemas.microsoft.com/office/drawing/2014/main" id="{4EF6B165-3F61-4895-E835-A74235E0713B}"/>
              </a:ext>
            </a:extLst>
          </p:cNvPr>
          <p:cNvSpPr/>
          <p:nvPr/>
        </p:nvSpPr>
        <p:spPr>
          <a:xfrm>
            <a:off x="526473" y="1634836"/>
            <a:ext cx="11584845" cy="4905493"/>
          </a:xfrm>
          <a:prstGeom prst="round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6000"/>
              </a:lnSpc>
              <a:spcBef>
                <a:spcPts val="570"/>
              </a:spcBef>
            </a:pPr>
            <a:r>
              <a:rPr lang="fr-FR" sz="1200" b="1" dirty="0">
                <a:solidFill>
                  <a:schemeClr val="tx1"/>
                </a:solidFill>
                <a:effectLst/>
                <a:latin typeface="Calibri" panose="020F0502020204030204" pitchFamily="34" charset="0"/>
              </a:rPr>
              <a:t>Seules les offres conformes seront retenues pour la suite de l’analyse financière.</a:t>
            </a:r>
          </a:p>
          <a:p>
            <a:pPr>
              <a:lnSpc>
                <a:spcPct val="116000"/>
              </a:lnSpc>
              <a:spcBef>
                <a:spcPts val="570"/>
              </a:spcBef>
            </a:pPr>
            <a:r>
              <a:rPr lang="fr-FR" sz="1200" b="1" dirty="0">
                <a:solidFill>
                  <a:schemeClr val="tx1"/>
                </a:solidFill>
                <a:effectLst/>
                <a:latin typeface="Calibri" panose="020F0502020204030204" pitchFamily="34" charset="0"/>
              </a:rPr>
              <a:t>L’examen et l’évaluation des offres financières seront effectués conformément aux dispositions des articles 42, 43 et 44 du règlement des achats de la Banque</a:t>
            </a:r>
          </a:p>
          <a:p>
            <a:pPr>
              <a:lnSpc>
                <a:spcPct val="116000"/>
              </a:lnSpc>
              <a:spcBef>
                <a:spcPts val="570"/>
              </a:spcBef>
            </a:pPr>
            <a:endParaRPr lang="fr-FR" sz="1200" b="1" dirty="0">
              <a:solidFill>
                <a:schemeClr val="tx1"/>
              </a:solidFill>
              <a:effectLst/>
              <a:latin typeface="Arial" panose="020B0604020202020204" pitchFamily="34" charset="0"/>
            </a:endParaRPr>
          </a:p>
          <a:p>
            <a:pPr>
              <a:lnSpc>
                <a:spcPct val="116000"/>
              </a:lnSpc>
              <a:spcBef>
                <a:spcPts val="570"/>
              </a:spcBef>
            </a:pPr>
            <a:r>
              <a:rPr lang="fr-FR" sz="1200" b="1" u="sng" dirty="0">
                <a:solidFill>
                  <a:schemeClr val="tx1"/>
                </a:solidFill>
                <a:effectLst/>
                <a:latin typeface="Calibri" panose="020F0502020204030204" pitchFamily="34" charset="0"/>
              </a:rPr>
              <a:t>Note finale : </a:t>
            </a:r>
            <a:endParaRPr lang="fr-FR" sz="1200" b="1" u="sng" dirty="0">
              <a:solidFill>
                <a:schemeClr val="tx1"/>
              </a:solidFill>
              <a:effectLst/>
              <a:latin typeface="Arial" panose="020B0604020202020204" pitchFamily="34" charset="0"/>
            </a:endParaRPr>
          </a:p>
          <a:p>
            <a:pPr>
              <a:lnSpc>
                <a:spcPct val="116000"/>
              </a:lnSpc>
              <a:spcBef>
                <a:spcPts val="570"/>
              </a:spcBef>
            </a:pPr>
            <a:r>
              <a:rPr lang="fr-FR" sz="1200" b="1" dirty="0">
                <a:solidFill>
                  <a:schemeClr val="tx1"/>
                </a:solidFill>
                <a:effectLst/>
                <a:latin typeface="Calibri" panose="020F0502020204030204" pitchFamily="34" charset="0"/>
              </a:rPr>
              <a:t>L’offre financière la moins </a:t>
            </a:r>
            <a:r>
              <a:rPr lang="fr-FR" sz="1200" b="1" dirty="0" err="1">
                <a:solidFill>
                  <a:schemeClr val="tx1"/>
                </a:solidFill>
                <a:effectLst/>
                <a:latin typeface="Calibri" panose="020F0502020204030204" pitchFamily="34" charset="0"/>
              </a:rPr>
              <a:t>disante</a:t>
            </a:r>
            <a:r>
              <a:rPr lang="fr-FR" sz="1200" b="1" dirty="0">
                <a:solidFill>
                  <a:schemeClr val="tx1"/>
                </a:solidFill>
                <a:effectLst/>
                <a:latin typeface="Calibri" panose="020F0502020204030204" pitchFamily="34" charset="0"/>
              </a:rPr>
              <a:t> aura 100 points, les autres offres seront notées au prorata par la formule ci-après :</a:t>
            </a:r>
            <a:endParaRPr lang="fr-FR" sz="1200" b="1" dirty="0">
              <a:solidFill>
                <a:schemeClr val="tx1"/>
              </a:solidFill>
              <a:effectLst/>
              <a:latin typeface="Arial" panose="020B0604020202020204" pitchFamily="34" charset="0"/>
            </a:endParaRPr>
          </a:p>
          <a:p>
            <a:pPr>
              <a:lnSpc>
                <a:spcPct val="116000"/>
              </a:lnSpc>
              <a:spcBef>
                <a:spcPts val="570"/>
              </a:spcBef>
            </a:pPr>
            <a:r>
              <a:rPr lang="fr-FR" sz="1200" b="1" dirty="0" err="1">
                <a:solidFill>
                  <a:schemeClr val="tx1"/>
                </a:solidFill>
                <a:effectLst/>
                <a:latin typeface="Calibri" panose="020F0502020204030204" pitchFamily="34" charset="0"/>
              </a:rPr>
              <a:t>Nf</a:t>
            </a:r>
            <a:r>
              <a:rPr lang="fr-FR" sz="1200" b="1" dirty="0">
                <a:solidFill>
                  <a:schemeClr val="tx1"/>
                </a:solidFill>
                <a:effectLst/>
                <a:latin typeface="Calibri" panose="020F0502020204030204" pitchFamily="34" charset="0"/>
              </a:rPr>
              <a:t> = 100 * Md / M</a:t>
            </a:r>
            <a:endParaRPr lang="fr-FR" sz="1200" b="1" dirty="0">
              <a:solidFill>
                <a:schemeClr val="tx1"/>
              </a:solidFill>
              <a:effectLst/>
              <a:latin typeface="Arial" panose="020B0604020202020204" pitchFamily="34" charset="0"/>
            </a:endParaRPr>
          </a:p>
          <a:p>
            <a:pPr>
              <a:lnSpc>
                <a:spcPct val="116000"/>
              </a:lnSpc>
              <a:spcBef>
                <a:spcPts val="570"/>
              </a:spcBef>
            </a:pPr>
            <a:r>
              <a:rPr lang="fr-FR" sz="1200" b="1" dirty="0">
                <a:solidFill>
                  <a:schemeClr val="tx1"/>
                </a:solidFill>
                <a:effectLst/>
                <a:latin typeface="Calibri" panose="020F0502020204030204" pitchFamily="34" charset="0"/>
              </a:rPr>
              <a:t> Md : désigne le montant de l’offre la moins </a:t>
            </a:r>
            <a:r>
              <a:rPr lang="fr-FR" sz="1200" b="1" dirty="0" err="1">
                <a:solidFill>
                  <a:schemeClr val="tx1"/>
                </a:solidFill>
                <a:effectLst/>
                <a:latin typeface="Calibri" panose="020F0502020204030204" pitchFamily="34" charset="0"/>
              </a:rPr>
              <a:t>disante</a:t>
            </a:r>
            <a:r>
              <a:rPr lang="fr-FR" sz="1200" b="1" dirty="0">
                <a:solidFill>
                  <a:schemeClr val="tx1"/>
                </a:solidFill>
                <a:effectLst/>
                <a:latin typeface="Calibri" panose="020F0502020204030204" pitchFamily="34" charset="0"/>
              </a:rPr>
              <a:t> ; </a:t>
            </a:r>
            <a:endParaRPr lang="fr-FR" sz="1200" b="1" dirty="0">
              <a:solidFill>
                <a:schemeClr val="tx1"/>
              </a:solidFill>
              <a:effectLst/>
              <a:latin typeface="Arial" panose="020B0604020202020204" pitchFamily="34" charset="0"/>
            </a:endParaRPr>
          </a:p>
          <a:p>
            <a:pPr>
              <a:lnSpc>
                <a:spcPct val="116000"/>
              </a:lnSpc>
              <a:spcBef>
                <a:spcPts val="570"/>
              </a:spcBef>
            </a:pPr>
            <a:r>
              <a:rPr lang="fr-FR" sz="1200" b="1" dirty="0">
                <a:solidFill>
                  <a:schemeClr val="tx1"/>
                </a:solidFill>
                <a:effectLst/>
                <a:latin typeface="Calibri" panose="020F0502020204030204" pitchFamily="34" charset="0"/>
              </a:rPr>
              <a:t>M : désigne le montant de l’offre considérée.</a:t>
            </a:r>
            <a:endParaRPr lang="fr-FR" sz="1200" b="1" dirty="0">
              <a:solidFill>
                <a:schemeClr val="tx1"/>
              </a:solidFill>
              <a:effectLst/>
              <a:latin typeface="Arial" panose="020B0604020202020204" pitchFamily="34" charset="0"/>
            </a:endParaRPr>
          </a:p>
          <a:p>
            <a:pPr>
              <a:lnSpc>
                <a:spcPct val="116000"/>
              </a:lnSpc>
              <a:spcBef>
                <a:spcPts val="570"/>
              </a:spcBef>
            </a:pPr>
            <a:r>
              <a:rPr lang="fr-FR" sz="1200" b="1" dirty="0">
                <a:solidFill>
                  <a:schemeClr val="tx1"/>
                </a:solidFill>
                <a:effectLst/>
                <a:latin typeface="Calibri" panose="020F0502020204030204" pitchFamily="34" charset="0"/>
              </a:rPr>
              <a:t>La note globale sera calculée comme suit : N = 0,7xNt + 0,3xNf</a:t>
            </a:r>
          </a:p>
          <a:p>
            <a:pPr>
              <a:lnSpc>
                <a:spcPct val="116000"/>
              </a:lnSpc>
              <a:spcBef>
                <a:spcPts val="570"/>
              </a:spcBef>
            </a:pPr>
            <a:r>
              <a:rPr lang="fr-FR" sz="1200" b="1" dirty="0">
                <a:solidFill>
                  <a:schemeClr val="tx1"/>
                </a:solidFill>
                <a:effectLst/>
                <a:latin typeface="Arial" panose="020B0604020202020204" pitchFamily="34" charset="0"/>
              </a:rPr>
              <a:t>En cas de soumission électronique le complément du dossier est remis par voie électronique au niveau du portail Achats de la Banque, à l’exception de l’original du cautionnement provisoire devant être déposé au niveau de la Direction Achats de la Banque.</a:t>
            </a:r>
          </a:p>
          <a:p>
            <a:endParaRPr lang="fr-FR" sz="1100" dirty="0">
              <a:solidFill>
                <a:schemeClr val="tx1"/>
              </a:solidFill>
              <a:effectLst/>
              <a:latin typeface="Calibri "/>
              <a:ea typeface="Times New Roman" panose="02020603050405020304" pitchFamily="18" charset="0"/>
            </a:endParaRPr>
          </a:p>
        </p:txBody>
      </p:sp>
    </p:spTree>
    <p:extLst>
      <p:ext uri="{BB962C8B-B14F-4D97-AF65-F5344CB8AC3E}">
        <p14:creationId xmlns:p14="http://schemas.microsoft.com/office/powerpoint/2010/main" val="215545371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gent xmlns="73f3c11a-c686-45a9-ba02-22cb79d53f9a">
      <UserInfo>
        <DisplayName/>
        <AccountId xsi:nil="true"/>
        <AccountType/>
      </UserInfo>
    </Agent>
    <_Flow_SignoffStatus xmlns="73f3c11a-c686-45a9-ba02-22cb79d53f9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90CA08D34C3E34AAEF5B282A96AB44F" ma:contentTypeVersion="15" ma:contentTypeDescription="Crée un document." ma:contentTypeScope="" ma:versionID="66b8cf588bf709a220fbd0249cff0546">
  <xsd:schema xmlns:xsd="http://www.w3.org/2001/XMLSchema" xmlns:xs="http://www.w3.org/2001/XMLSchema" xmlns:p="http://schemas.microsoft.com/office/2006/metadata/properties" xmlns:ns2="b761ccad-b6df-4583-9926-6c4fd5200bb4" xmlns:ns3="73f3c11a-c686-45a9-ba02-22cb79d53f9a" targetNamespace="http://schemas.microsoft.com/office/2006/metadata/properties" ma:root="true" ma:fieldsID="6314bfa0b2fab3e2de84986244cc093d" ns2:_="" ns3:_="">
    <xsd:import namespace="b761ccad-b6df-4583-9926-6c4fd5200bb4"/>
    <xsd:import namespace="73f3c11a-c686-45a9-ba02-22cb79d53f9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Agent" minOccurs="0"/>
                <xsd:element ref="ns3:_Flow_SignoffStatu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61ccad-b6df-4583-9926-6c4fd5200bb4"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3f3c11a-c686-45a9-ba02-22cb79d53f9a"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Agent" ma:index="19" nillable="true" ma:displayName="Agent" ma:format="Dropdown" ma:list="UserInfo" ma:SharePointGroup="0" ma:internalName="Agent">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F6657C-9B30-49A8-B085-3DAA8892808B}">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b761ccad-b6df-4583-9926-6c4fd5200bb4"/>
    <ds:schemaRef ds:uri="73f3c11a-c686-45a9-ba02-22cb79d53f9a"/>
    <ds:schemaRef ds:uri="http://www.w3.org/XML/1998/namespace"/>
  </ds:schemaRefs>
</ds:datastoreItem>
</file>

<file path=customXml/itemProps2.xml><?xml version="1.0" encoding="utf-8"?>
<ds:datastoreItem xmlns:ds="http://schemas.openxmlformats.org/officeDocument/2006/customXml" ds:itemID="{1725AF5B-901F-408E-985C-191C9A2201A9}">
  <ds:schemaRefs>
    <ds:schemaRef ds:uri="73f3c11a-c686-45a9-ba02-22cb79d53f9a"/>
    <ds:schemaRef ds:uri="b761ccad-b6df-4583-9926-6c4fd5200bb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2772BEF-7DD4-49A7-9275-2B328CE903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TM03457464[[fn=Dividende]]</Template>
  <TotalTime>25957</TotalTime>
  <Words>1698</Words>
  <Application>Microsoft Office PowerPoint</Application>
  <PresentationFormat>Grand écran</PresentationFormat>
  <Paragraphs>345</Paragraphs>
  <Slides>11</Slides>
  <Notes>0</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11</vt:i4>
      </vt:variant>
    </vt:vector>
  </HeadingPairs>
  <TitlesOfParts>
    <vt:vector size="24" baseType="lpstr">
      <vt:lpstr>Abadi</vt:lpstr>
      <vt:lpstr>Arial</vt:lpstr>
      <vt:lpstr>AvantGarde</vt:lpstr>
      <vt:lpstr>BankGothic Md BT</vt:lpstr>
      <vt:lpstr>Calibri</vt:lpstr>
      <vt:lpstr>Calibri </vt:lpstr>
      <vt:lpstr>Calibri Light</vt:lpstr>
      <vt:lpstr>Impact</vt:lpstr>
      <vt:lpstr>Lato Light</vt:lpstr>
      <vt:lpstr>Poppins</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RGADI MOHAMED</dc:creator>
  <cp:lastModifiedBy>IFGHANE SALMA</cp:lastModifiedBy>
  <cp:revision>353</cp:revision>
  <cp:lastPrinted>2020-06-08T19:22:32Z</cp:lastPrinted>
  <dcterms:created xsi:type="dcterms:W3CDTF">2020-05-22T07:29:40Z</dcterms:created>
  <dcterms:modified xsi:type="dcterms:W3CDTF">2024-12-12T15:20:11Z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0x010100A90CA08D34C3E34AAEF5B282A96AB44F</vt:lpwstr>
  </property>
</Properties>
</file>